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59" r:id="rId10"/>
    <p:sldId id="262" r:id="rId11"/>
    <p:sldId id="264" r:id="rId12"/>
    <p:sldId id="263" r:id="rId13"/>
    <p:sldId id="265" r:id="rId14"/>
    <p:sldId id="270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1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7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6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5F36-9291-4B01-B06D-5645733B2F6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0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Verbos con forma </a:t>
            </a:r>
            <a:r>
              <a:rPr lang="en-US" dirty="0" err="1"/>
              <a:t>yo</a:t>
            </a:r>
            <a:r>
              <a:rPr lang="en-US" dirty="0"/>
              <a:t> irregular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01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41" y="149465"/>
            <a:ext cx="10515600" cy="583781"/>
          </a:xfrm>
        </p:spPr>
        <p:txBody>
          <a:bodyPr>
            <a:normAutofit fontScale="90000"/>
          </a:bodyPr>
          <a:lstStyle/>
          <a:p>
            <a:r>
              <a:rPr lang="en-US" dirty="0"/>
              <a:t>¡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practicar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8" y="82496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Yo _________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libros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la mesa. (</a:t>
            </a:r>
            <a:r>
              <a:rPr lang="en-US" sz="3600" dirty="0" err="1"/>
              <a:t>poner</a:t>
            </a:r>
            <a:r>
              <a:rPr lang="en-US" sz="3600" dirty="0"/>
              <a:t>)</a:t>
            </a:r>
          </a:p>
          <a:p>
            <a:r>
              <a:rPr lang="en-US" sz="3600" dirty="0"/>
              <a:t>Ana y Marta ___________ </a:t>
            </a:r>
            <a:r>
              <a:rPr lang="en-US" sz="3600" dirty="0" err="1"/>
              <a:t>sus</a:t>
            </a:r>
            <a:r>
              <a:rPr lang="en-US" sz="3600" dirty="0"/>
              <a:t> mochilas </a:t>
            </a:r>
            <a:r>
              <a:rPr lang="en-US" sz="3600" dirty="0" err="1"/>
              <a:t>en</a:t>
            </a:r>
            <a:r>
              <a:rPr lang="en-US" sz="3600" dirty="0"/>
              <a:t> las </a:t>
            </a:r>
            <a:r>
              <a:rPr lang="en-US" sz="3600" dirty="0" err="1"/>
              <a:t>sillas</a:t>
            </a:r>
            <a:r>
              <a:rPr lang="en-US" sz="3600" dirty="0"/>
              <a:t>. (</a:t>
            </a:r>
            <a:r>
              <a:rPr lang="en-US" sz="3600" dirty="0" err="1"/>
              <a:t>poner</a:t>
            </a:r>
            <a:r>
              <a:rPr lang="en-US" sz="3600" dirty="0"/>
              <a:t>)</a:t>
            </a:r>
          </a:p>
          <a:p>
            <a:r>
              <a:rPr lang="en-US" sz="3600" dirty="0"/>
              <a:t>Yo ____________ la piñata a la fiesta. (</a:t>
            </a:r>
            <a:r>
              <a:rPr lang="en-US" sz="3600" dirty="0" err="1"/>
              <a:t>traer</a:t>
            </a:r>
            <a:r>
              <a:rPr lang="en-US" sz="3600" dirty="0"/>
              <a:t>)</a:t>
            </a:r>
          </a:p>
          <a:p>
            <a:r>
              <a:rPr lang="en-US" sz="3600" dirty="0" err="1"/>
              <a:t>Nosotros</a:t>
            </a:r>
            <a:r>
              <a:rPr lang="en-US" sz="3600" dirty="0"/>
              <a:t> ___________ comida a la fiesta. (</a:t>
            </a:r>
            <a:r>
              <a:rPr lang="en-US" sz="3600" dirty="0" err="1"/>
              <a:t>traer</a:t>
            </a:r>
            <a:r>
              <a:rPr lang="en-US" sz="3600" dirty="0"/>
              <a:t>)</a:t>
            </a:r>
          </a:p>
          <a:p>
            <a:r>
              <a:rPr lang="en-US" sz="3600" dirty="0"/>
              <a:t>Yo ___________ para </a:t>
            </a:r>
            <a:r>
              <a:rPr lang="en-US" sz="3600" dirty="0" err="1"/>
              <a:t>Perú</a:t>
            </a:r>
            <a:r>
              <a:rPr lang="en-US" sz="3600" dirty="0"/>
              <a:t> el </a:t>
            </a:r>
            <a:r>
              <a:rPr lang="en-US" sz="3600" dirty="0" err="1"/>
              <a:t>martes</a:t>
            </a:r>
            <a:r>
              <a:rPr lang="en-US" sz="3600" dirty="0"/>
              <a:t>. (</a:t>
            </a:r>
            <a:r>
              <a:rPr lang="en-US" sz="3600" dirty="0" err="1"/>
              <a:t>salir</a:t>
            </a:r>
            <a:r>
              <a:rPr lang="en-US" sz="3600" dirty="0"/>
              <a:t>)</a:t>
            </a:r>
          </a:p>
          <a:p>
            <a:r>
              <a:rPr lang="en-US" sz="3600" dirty="0"/>
              <a:t>Fico _________ con mi </a:t>
            </a:r>
            <a:r>
              <a:rPr lang="en-US" sz="3600" dirty="0" err="1"/>
              <a:t>mejor</a:t>
            </a:r>
            <a:r>
              <a:rPr lang="en-US" sz="3600" dirty="0"/>
              <a:t> </a:t>
            </a:r>
            <a:r>
              <a:rPr lang="en-US" sz="3600" dirty="0" err="1"/>
              <a:t>amiga</a:t>
            </a:r>
            <a:r>
              <a:rPr lang="en-US" sz="3600" dirty="0"/>
              <a:t>. (</a:t>
            </a:r>
            <a:r>
              <a:rPr lang="en-US" sz="3600" dirty="0" err="1"/>
              <a:t>salir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6272" y="733246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pongo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7985" y="1379577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ponen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871931" y="2375064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traigo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947358" y="2991079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traemos</a:t>
            </a:r>
            <a:endParaRPr lang="en-US" sz="3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62819" y="3646074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salgo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871932" y="4309732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sale</a:t>
            </a:r>
          </a:p>
        </p:txBody>
      </p:sp>
    </p:spTree>
    <p:extLst>
      <p:ext uri="{BB962C8B-B14F-4D97-AF65-F5344CB8AC3E}">
        <p14:creationId xmlns:p14="http://schemas.microsoft.com/office/powerpoint/2010/main" val="29572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</a:rPr>
              <a:t>The verbs </a:t>
            </a:r>
            <a:r>
              <a:rPr lang="en-US" sz="8000" b="1" dirty="0" err="1">
                <a:solidFill>
                  <a:schemeClr val="accent1">
                    <a:lumMod val="75000"/>
                  </a:schemeClr>
                </a:solidFill>
              </a:rPr>
              <a:t>ver</a:t>
            </a: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8000" b="1" dirty="0" err="1">
                <a:solidFill>
                  <a:schemeClr val="accent1">
                    <a:lumMod val="75000"/>
                  </a:schemeClr>
                </a:solidFill>
              </a:rPr>
              <a:t>oír</a:t>
            </a:r>
            <a:endParaRPr lang="en-US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Ver</a:t>
            </a:r>
            <a:r>
              <a:rPr lang="en-US" dirty="0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727" y="621102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 see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ves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vemos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veis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445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oír</a:t>
            </a:r>
            <a:r>
              <a:rPr lang="en-US" dirty="0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9349" y="644735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 hear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oigo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oyes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oye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oímos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oís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oyen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3627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already learned 3 verbs with irregular </a:t>
            </a:r>
            <a:r>
              <a:rPr lang="en-US" dirty="0" err="1"/>
              <a:t>yo</a:t>
            </a:r>
            <a:r>
              <a:rPr lang="en-US" dirty="0"/>
              <a:t> forms…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85" y="2501660"/>
            <a:ext cx="1974011" cy="3157718"/>
          </a:xfrm>
        </p:spPr>
        <p:txBody>
          <a:bodyPr>
            <a:normAutofit/>
          </a:bodyPr>
          <a:lstStyle/>
          <a:p>
            <a:r>
              <a:rPr lang="en-US" sz="3600" dirty="0" err="1"/>
              <a:t>Tener</a:t>
            </a:r>
            <a:r>
              <a:rPr lang="en-US" sz="3600" dirty="0"/>
              <a:t>-</a:t>
            </a:r>
          </a:p>
          <a:p>
            <a:r>
              <a:rPr lang="en-US" sz="3600" dirty="0" err="1"/>
              <a:t>Venir</a:t>
            </a:r>
            <a:r>
              <a:rPr lang="en-US" sz="3600" dirty="0"/>
              <a:t>- </a:t>
            </a:r>
          </a:p>
          <a:p>
            <a:r>
              <a:rPr lang="en-US" sz="3600" dirty="0" err="1"/>
              <a:t>Decir</a:t>
            </a:r>
            <a:r>
              <a:rPr lang="en-US" sz="3600" dirty="0"/>
              <a:t>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1441" y="241539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tengo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91441" y="3061727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vengo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91441" y="3708058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digo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892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</a:t>
            </a:r>
            <a:r>
              <a:rPr lang="en-US" i="1" dirty="0" err="1"/>
              <a:t>decir</a:t>
            </a:r>
            <a:r>
              <a:rPr lang="en-US" dirty="0"/>
              <a:t> phrases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3759679" cy="943454"/>
          </a:xfrm>
        </p:spPr>
        <p:txBody>
          <a:bodyPr>
            <a:normAutofit/>
          </a:bodyPr>
          <a:lstStyle/>
          <a:p>
            <a:r>
              <a:rPr lang="en-US" sz="3600" dirty="0" err="1"/>
              <a:t>Decir</a:t>
            </a:r>
            <a:r>
              <a:rPr lang="en-US" sz="3600" dirty="0"/>
              <a:t> la </a:t>
            </a:r>
            <a:r>
              <a:rPr lang="en-US" sz="3600" dirty="0" err="1"/>
              <a:t>verdad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6377" y="2443851"/>
            <a:ext cx="4175185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i="1" dirty="0"/>
              <a:t>To tell/say the truth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03829" y="1696438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Decir</a:t>
            </a:r>
            <a:r>
              <a:rPr lang="en-US" sz="3600" dirty="0"/>
              <a:t> </a:t>
            </a:r>
            <a:r>
              <a:rPr lang="en-US" sz="3600" dirty="0" err="1"/>
              <a:t>mentiras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52404" y="2443851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i="1" dirty="0"/>
              <a:t>To tell/say lies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8803" y="3487978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Decir</a:t>
            </a:r>
            <a:r>
              <a:rPr lang="en-US" sz="3600" dirty="0"/>
              <a:t> que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8802" y="4515094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i="1" dirty="0"/>
              <a:t>To tell/say that…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3828" y="3487978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Decir</a:t>
            </a:r>
            <a:r>
              <a:rPr lang="en-US" sz="3600" dirty="0"/>
              <a:t> la </a:t>
            </a:r>
            <a:r>
              <a:rPr lang="en-US" sz="3600" dirty="0" err="1"/>
              <a:t>respuesta</a:t>
            </a:r>
            <a:endParaRPr lang="en-US" sz="3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8501" y="4414421"/>
            <a:ext cx="5338314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i="1" dirty="0"/>
              <a:t>To tell/say the answer</a:t>
            </a:r>
          </a:p>
        </p:txBody>
      </p:sp>
    </p:spTree>
    <p:extLst>
      <p:ext uri="{BB962C8B-B14F-4D97-AF65-F5344CB8AC3E}">
        <p14:creationId xmlns:p14="http://schemas.microsoft.com/office/powerpoint/2010/main" val="34065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verbs with irregular </a:t>
            </a:r>
            <a:r>
              <a:rPr lang="en-US" dirty="0" err="1"/>
              <a:t>yo</a:t>
            </a:r>
            <a:r>
              <a:rPr lang="en-US" dirty="0"/>
              <a:t> forms: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45611" cy="4351338"/>
          </a:xfrm>
        </p:spPr>
        <p:txBody>
          <a:bodyPr/>
          <a:lstStyle/>
          <a:p>
            <a:r>
              <a:rPr lang="en-US" sz="3600" dirty="0"/>
              <a:t>Hacer</a:t>
            </a:r>
          </a:p>
          <a:p>
            <a:r>
              <a:rPr lang="en-US" sz="3600" dirty="0" err="1"/>
              <a:t>Poner</a:t>
            </a:r>
            <a:endParaRPr lang="en-US" sz="3600" dirty="0"/>
          </a:p>
          <a:p>
            <a:r>
              <a:rPr lang="en-US" sz="3600" dirty="0"/>
              <a:t>Salir</a:t>
            </a:r>
          </a:p>
          <a:p>
            <a:r>
              <a:rPr lang="en-US" sz="3600" dirty="0" err="1"/>
              <a:t>Suponer</a:t>
            </a:r>
            <a:endParaRPr lang="en-US" sz="3600" dirty="0"/>
          </a:p>
          <a:p>
            <a:r>
              <a:rPr lang="en-US" sz="3600" dirty="0"/>
              <a:t>Traer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7924" y="182562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hago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87924" y="238089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pongo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1005" y="293615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salgo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10618" y="358248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supongo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56935" y="4233393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traigo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 rot="20152971">
            <a:off x="5356284" y="2838090"/>
            <a:ext cx="5685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other forms of these verbs are regular!</a:t>
            </a:r>
          </a:p>
        </p:txBody>
      </p:sp>
    </p:spTree>
    <p:extLst>
      <p:ext uri="{BB962C8B-B14F-4D97-AF65-F5344CB8AC3E}">
        <p14:creationId xmlns:p14="http://schemas.microsoft.com/office/powerpoint/2010/main" val="22220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Hacer</a:t>
            </a:r>
            <a:r>
              <a:rPr lang="en-US" dirty="0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939636"/>
              </p:ext>
            </p:extLst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727" y="621102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 do/ make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hago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haces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hace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hacemos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hacéis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hacen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373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619"/>
            <a:ext cx="10515600" cy="5279366"/>
          </a:xfrm>
        </p:spPr>
        <p:txBody>
          <a:bodyPr>
            <a:normAutofit/>
          </a:bodyPr>
          <a:lstStyle/>
          <a:p>
            <a:r>
              <a:rPr lang="en-US" sz="3600" dirty="0"/>
              <a:t>Hacer is often used to ask what someone does:</a:t>
            </a:r>
          </a:p>
          <a:p>
            <a:pPr lvl="2"/>
            <a:r>
              <a:rPr lang="en-US" sz="2800" dirty="0"/>
              <a:t>¿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haces</a:t>
            </a:r>
            <a:r>
              <a:rPr lang="en-US" sz="2800" dirty="0"/>
              <a:t>?</a:t>
            </a:r>
            <a:endParaRPr lang="en-US" sz="3200" dirty="0"/>
          </a:p>
          <a:p>
            <a:r>
              <a:rPr lang="en-US" sz="3600" dirty="0"/>
              <a:t>It is not often used in the reply to this question. </a:t>
            </a:r>
          </a:p>
          <a:p>
            <a:r>
              <a:rPr lang="en-US" sz="3600" dirty="0"/>
              <a:t>It is usually replaced with another, more specific verb.</a:t>
            </a:r>
          </a:p>
          <a:p>
            <a:pPr lvl="2"/>
            <a:r>
              <a:rPr lang="en-US" sz="2800" dirty="0" err="1"/>
              <a:t>Nado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 </a:t>
            </a:r>
            <a:r>
              <a:rPr lang="en-US" sz="2800" dirty="0" err="1"/>
              <a:t>piscina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Estudio</a:t>
            </a:r>
            <a:r>
              <a:rPr lang="en-US" sz="2800" dirty="0"/>
              <a:t> para mi </a:t>
            </a:r>
            <a:r>
              <a:rPr lang="en-US" sz="2800" dirty="0" err="1"/>
              <a:t>examen</a:t>
            </a:r>
            <a:r>
              <a:rPr lang="en-US" sz="2800" dirty="0"/>
              <a:t>.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228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Salir </a:t>
            </a:r>
            <a:r>
              <a:rPr lang="en-US" dirty="0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621102"/>
            <a:ext cx="3338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 leave/go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salgo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sales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sale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salimos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salís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salen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21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619"/>
            <a:ext cx="10515600" cy="5279366"/>
          </a:xfrm>
        </p:spPr>
        <p:txBody>
          <a:bodyPr>
            <a:normAutofit/>
          </a:bodyPr>
          <a:lstStyle/>
          <a:p>
            <a:r>
              <a:rPr lang="en-US" sz="3600" dirty="0"/>
              <a:t>Salir para is used to indicate someone’s destination</a:t>
            </a:r>
          </a:p>
          <a:p>
            <a:pPr lvl="2"/>
            <a:r>
              <a:rPr lang="en-US" sz="2800" dirty="0" err="1"/>
              <a:t>Salimos</a:t>
            </a:r>
            <a:r>
              <a:rPr lang="en-US" sz="2800" dirty="0"/>
              <a:t> para Puerto Rico </a:t>
            </a:r>
            <a:r>
              <a:rPr lang="en-US" sz="2800" dirty="0" err="1"/>
              <a:t>mañana</a:t>
            </a:r>
            <a:endParaRPr lang="en-US" sz="2800" dirty="0"/>
          </a:p>
          <a:p>
            <a:pPr lvl="2"/>
            <a:r>
              <a:rPr lang="en-US" sz="2800" i="1" dirty="0"/>
              <a:t>We leave for Puerto Rico tomorrow</a:t>
            </a:r>
            <a:endParaRPr lang="en-US" sz="3200" i="1" dirty="0"/>
          </a:p>
          <a:p>
            <a:r>
              <a:rPr lang="en-US" sz="3600" dirty="0"/>
              <a:t>Salir con means to leave with someone or something or date someone</a:t>
            </a:r>
          </a:p>
          <a:p>
            <a:pPr lvl="2"/>
            <a:r>
              <a:rPr lang="en-US" sz="2800" dirty="0"/>
              <a:t>Roberto sale con </a:t>
            </a:r>
            <a:r>
              <a:rPr lang="en-US" sz="2800" dirty="0" err="1"/>
              <a:t>su</a:t>
            </a:r>
            <a:r>
              <a:rPr lang="en-US" sz="2800" dirty="0"/>
              <a:t> mochila</a:t>
            </a:r>
          </a:p>
          <a:p>
            <a:pPr lvl="2"/>
            <a:r>
              <a:rPr lang="en-US" sz="2800" i="1" dirty="0"/>
              <a:t>Roberto leaves with his backpack</a:t>
            </a:r>
          </a:p>
          <a:p>
            <a:pPr lvl="2"/>
            <a:r>
              <a:rPr lang="en-US" sz="2800" dirty="0"/>
              <a:t>Ana sale con Juan</a:t>
            </a:r>
          </a:p>
          <a:p>
            <a:pPr lvl="2"/>
            <a:r>
              <a:rPr lang="en-US" sz="2800" i="1" dirty="0"/>
              <a:t>Ana goes out with Juan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06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Poner</a:t>
            </a:r>
            <a:r>
              <a:rPr lang="en-US" dirty="0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7320" y="635745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 put/place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pongo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pones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ponemos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ponéis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ponen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492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629C4A-C18F-4BDE-90BA-BB9DC86C1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5286CA-05C0-4F0E-9745-9A14C6605B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4DF0A9-E369-4EF6-947D-0CB04C86454B}">
  <ds:schemaRefs>
    <ds:schemaRef ds:uri="http://purl.org/dc/terms/"/>
    <ds:schemaRef ds:uri="http://www.w3.org/XML/1998/namespace"/>
    <ds:schemaRef ds:uri="d1bea57f-f24a-4814-8dfc-e372b91f2504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f288448-f477-4024-bfa7-c5da6d31a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322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Verbos con forma yo irregular</vt:lpstr>
      <vt:lpstr>We have already learned 3 verbs with irregular yo forms…</vt:lpstr>
      <vt:lpstr>Some common decir phrases are:</vt:lpstr>
      <vt:lpstr>Other verbs with irregular yo forms:</vt:lpstr>
      <vt:lpstr>Hacer _____________</vt:lpstr>
      <vt:lpstr>PowerPoint Presentation</vt:lpstr>
      <vt:lpstr>Salir  _____________</vt:lpstr>
      <vt:lpstr>PowerPoint Presentation</vt:lpstr>
      <vt:lpstr>Poner _____________</vt:lpstr>
      <vt:lpstr>¡Vamos a practicar!</vt:lpstr>
      <vt:lpstr>PowerPoint Presentation</vt:lpstr>
      <vt:lpstr>Ver _____________</vt:lpstr>
      <vt:lpstr>oír _____________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con forma yo irregular</dc:title>
  <dc:creator>Pamela Ruffner</dc:creator>
  <cp:lastModifiedBy>Yadira Thomas</cp:lastModifiedBy>
  <cp:revision>14</cp:revision>
  <dcterms:created xsi:type="dcterms:W3CDTF">2017-04-04T23:30:43Z</dcterms:created>
  <dcterms:modified xsi:type="dcterms:W3CDTF">2021-12-07T13:26:07Z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