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4"/>
  </p:notesMasterIdLst>
  <p:handoutMasterIdLst>
    <p:handoutMasterId r:id="rId25"/>
  </p:handoutMasterIdLst>
  <p:sldIdLst>
    <p:sldId id="256" r:id="rId4"/>
    <p:sldId id="282" r:id="rId5"/>
    <p:sldId id="284" r:id="rId6"/>
    <p:sldId id="263" r:id="rId7"/>
    <p:sldId id="264" r:id="rId8"/>
    <p:sldId id="265" r:id="rId9"/>
    <p:sldId id="270" r:id="rId10"/>
    <p:sldId id="526" r:id="rId11"/>
    <p:sldId id="271" r:id="rId12"/>
    <p:sldId id="268" r:id="rId13"/>
    <p:sldId id="269" r:id="rId14"/>
    <p:sldId id="272" r:id="rId15"/>
    <p:sldId id="274" r:id="rId16"/>
    <p:sldId id="276" r:id="rId17"/>
    <p:sldId id="278" r:id="rId18"/>
    <p:sldId id="280" r:id="rId19"/>
    <p:sldId id="288" r:id="rId20"/>
    <p:sldId id="285" r:id="rId21"/>
    <p:sldId id="287" r:id="rId22"/>
    <p:sldId id="28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3" d="100"/>
          <a:sy n="63" d="100"/>
        </p:scale>
        <p:origin x="13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E4BF7B3B-4C78-4A66-BFDA-9323E7FAFADE}"/>
    <pc:docChg chg="custSel addSld modSld">
      <pc:chgData name="Yadira Thomas" userId="6fb39d9a-649d-4dea-9eb3-26c807003a2b" providerId="ADAL" clId="{E4BF7B3B-4C78-4A66-BFDA-9323E7FAFADE}" dt="2019-09-10T16:04:51.319" v="348" actId="20577"/>
      <pc:docMkLst>
        <pc:docMk/>
      </pc:docMkLst>
      <pc:sldChg chg="addSp delSp modSp add setBg modAnim">
        <pc:chgData name="Yadira Thomas" userId="6fb39d9a-649d-4dea-9eb3-26c807003a2b" providerId="ADAL" clId="{E4BF7B3B-4C78-4A66-BFDA-9323E7FAFADE}" dt="2019-09-10T16:04:51.319" v="348" actId="20577"/>
        <pc:sldMkLst>
          <pc:docMk/>
          <pc:sldMk cId="1204638059" sldId="289"/>
        </pc:sldMkLst>
        <pc:spChg chg="del">
          <ac:chgData name="Yadira Thomas" userId="6fb39d9a-649d-4dea-9eb3-26c807003a2b" providerId="ADAL" clId="{E4BF7B3B-4C78-4A66-BFDA-9323E7FAFADE}" dt="2019-09-10T15:24:14.001" v="1"/>
          <ac:spMkLst>
            <pc:docMk/>
            <pc:sldMk cId="1204638059" sldId="289"/>
            <ac:spMk id="2" creationId="{8C0E4C69-4686-449F-B544-D43E5ABB02EE}"/>
          </ac:spMkLst>
        </pc:spChg>
        <pc:spChg chg="del">
          <ac:chgData name="Yadira Thomas" userId="6fb39d9a-649d-4dea-9eb3-26c807003a2b" providerId="ADAL" clId="{E4BF7B3B-4C78-4A66-BFDA-9323E7FAFADE}" dt="2019-09-10T15:24:14.001" v="1"/>
          <ac:spMkLst>
            <pc:docMk/>
            <pc:sldMk cId="1204638059" sldId="289"/>
            <ac:spMk id="3" creationId="{28F231B0-61A1-40B2-8D77-93781F05EFA3}"/>
          </ac:spMkLst>
        </pc:spChg>
        <pc:spChg chg="add mod">
          <ac:chgData name="Yadira Thomas" userId="6fb39d9a-649d-4dea-9eb3-26c807003a2b" providerId="ADAL" clId="{E4BF7B3B-4C78-4A66-BFDA-9323E7FAFADE}" dt="2019-09-10T15:42:27.116" v="168" actId="207"/>
          <ac:spMkLst>
            <pc:docMk/>
            <pc:sldMk cId="1204638059" sldId="289"/>
            <ac:spMk id="4" creationId="{552900C5-8310-4BB3-A339-A1C491D0F419}"/>
          </ac:spMkLst>
        </pc:spChg>
        <pc:spChg chg="add mod">
          <ac:chgData name="Yadira Thomas" userId="6fb39d9a-649d-4dea-9eb3-26c807003a2b" providerId="ADAL" clId="{E4BF7B3B-4C78-4A66-BFDA-9323E7FAFADE}" dt="2019-09-10T16:04:51.319" v="348" actId="20577"/>
          <ac:spMkLst>
            <pc:docMk/>
            <pc:sldMk cId="1204638059" sldId="289"/>
            <ac:spMk id="5" creationId="{0E82F2B7-1B6B-4836-9181-5918673B6205}"/>
          </ac:spMkLst>
        </pc:spChg>
        <pc:spChg chg="add mod">
          <ac:chgData name="Yadira Thomas" userId="6fb39d9a-649d-4dea-9eb3-26c807003a2b" providerId="ADAL" clId="{E4BF7B3B-4C78-4A66-BFDA-9323E7FAFADE}" dt="2019-09-10T15:54:20.071" v="346" actId="20577"/>
          <ac:spMkLst>
            <pc:docMk/>
            <pc:sldMk cId="1204638059" sldId="289"/>
            <ac:spMk id="6" creationId="{26CC6B66-5DA0-4DE5-AEE3-176B1B4D9E6F}"/>
          </ac:spMkLst>
        </pc:spChg>
      </pc:sldChg>
    </pc:docChg>
  </pc:docChgLst>
  <pc:docChgLst>
    <pc:chgData name="Yadira Thomas" userId="6fb39d9a-649d-4dea-9eb3-26c807003a2b" providerId="ADAL" clId="{897923DB-2B70-4055-9BDA-5C15CE059AAC}"/>
    <pc:docChg chg="modSld">
      <pc:chgData name="Yadira Thomas" userId="6fb39d9a-649d-4dea-9eb3-26c807003a2b" providerId="ADAL" clId="{897923DB-2B70-4055-9BDA-5C15CE059AAC}" dt="2020-04-29T17:28:07.463" v="3" actId="14100"/>
      <pc:docMkLst>
        <pc:docMk/>
      </pc:docMkLst>
      <pc:sldChg chg="modSp">
        <pc:chgData name="Yadira Thomas" userId="6fb39d9a-649d-4dea-9eb3-26c807003a2b" providerId="ADAL" clId="{897923DB-2B70-4055-9BDA-5C15CE059AAC}" dt="2020-04-29T17:24:50.213" v="0" actId="20577"/>
        <pc:sldMkLst>
          <pc:docMk/>
          <pc:sldMk cId="0" sldId="263"/>
        </pc:sldMkLst>
        <pc:spChg chg="mod">
          <ac:chgData name="Yadira Thomas" userId="6fb39d9a-649d-4dea-9eb3-26c807003a2b" providerId="ADAL" clId="{897923DB-2B70-4055-9BDA-5C15CE059AAC}" dt="2020-04-29T17:24:50.213" v="0" actId="20577"/>
          <ac:spMkLst>
            <pc:docMk/>
            <pc:sldMk cId="0" sldId="263"/>
            <ac:spMk id="2050" creationId="{00000000-0000-0000-0000-000000000000}"/>
          </ac:spMkLst>
        </pc:spChg>
      </pc:sldChg>
      <pc:sldChg chg="modSp">
        <pc:chgData name="Yadira Thomas" userId="6fb39d9a-649d-4dea-9eb3-26c807003a2b" providerId="ADAL" clId="{897923DB-2B70-4055-9BDA-5C15CE059AAC}" dt="2020-04-29T17:28:07.463" v="3" actId="14100"/>
        <pc:sldMkLst>
          <pc:docMk/>
          <pc:sldMk cId="0" sldId="264"/>
        </pc:sldMkLst>
        <pc:spChg chg="mod">
          <ac:chgData name="Yadira Thomas" userId="6fb39d9a-649d-4dea-9eb3-26c807003a2b" providerId="ADAL" clId="{897923DB-2B70-4055-9BDA-5C15CE059AAC}" dt="2020-04-29T17:28:07.463" v="3" actId="14100"/>
          <ac:spMkLst>
            <pc:docMk/>
            <pc:sldMk cId="0" sldId="264"/>
            <ac:spMk id="6146" creationId="{00000000-0000-0000-0000-000000000000}"/>
          </ac:spMkLst>
        </pc:spChg>
      </pc:sldChg>
      <pc:sldChg chg="modSp">
        <pc:chgData name="Yadira Thomas" userId="6fb39d9a-649d-4dea-9eb3-26c807003a2b" providerId="ADAL" clId="{897923DB-2B70-4055-9BDA-5C15CE059AAC}" dt="2020-04-29T17:25:00.345" v="1" actId="20577"/>
        <pc:sldMkLst>
          <pc:docMk/>
          <pc:sldMk cId="0" sldId="265"/>
        </pc:sldMkLst>
        <pc:spChg chg="mod">
          <ac:chgData name="Yadira Thomas" userId="6fb39d9a-649d-4dea-9eb3-26c807003a2b" providerId="ADAL" clId="{897923DB-2B70-4055-9BDA-5C15CE059AAC}" dt="2020-04-29T17:25:00.345" v="1" actId="20577"/>
          <ac:spMkLst>
            <pc:docMk/>
            <pc:sldMk cId="0" sldId="265"/>
            <ac:spMk id="6146" creationId="{00000000-0000-0000-0000-000000000000}"/>
          </ac:spMkLst>
        </pc:spChg>
      </pc:sldChg>
    </pc:docChg>
  </pc:docChgLst>
  <pc:docChgLst>
    <pc:chgData name="Yadira Thomas" userId="6fb39d9a-649d-4dea-9eb3-26c807003a2b" providerId="ADAL" clId="{236F473F-A984-4B3A-AB99-ED41F6A703B9}"/>
    <pc:docChg chg="addSld delSld modSld">
      <pc:chgData name="Yadira Thomas" userId="6fb39d9a-649d-4dea-9eb3-26c807003a2b" providerId="ADAL" clId="{236F473F-A984-4B3A-AB99-ED41F6A703B9}" dt="2019-10-17T18:10:55.900" v="2" actId="2696"/>
      <pc:docMkLst>
        <pc:docMk/>
      </pc:docMkLst>
      <pc:sldChg chg="add del">
        <pc:chgData name="Yadira Thomas" userId="6fb39d9a-649d-4dea-9eb3-26c807003a2b" providerId="ADAL" clId="{236F473F-A984-4B3A-AB99-ED41F6A703B9}" dt="2019-10-17T18:10:55.900" v="2" actId="2696"/>
        <pc:sldMkLst>
          <pc:docMk/>
          <pc:sldMk cId="2996498032" sldId="290"/>
        </pc:sldMkLst>
      </pc:sldChg>
      <pc:sldChg chg="add">
        <pc:chgData name="Yadira Thomas" userId="6fb39d9a-649d-4dea-9eb3-26c807003a2b" providerId="ADAL" clId="{236F473F-A984-4B3A-AB99-ED41F6A703B9}" dt="2019-10-17T18:10:53.886" v="1"/>
        <pc:sldMkLst>
          <pc:docMk/>
          <pc:sldMk cId="575292291" sldId="5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ED28BD-875B-438E-BF3B-BFCA9DF21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45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353FC-A1E0-46B3-B34C-F94223E6EAA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C8ED6-515B-457F-A27A-C104BB6A3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9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2AA7-426F-43CC-81C2-456870292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12B7E-1951-4FA1-9397-E88A42374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59A04-C6D9-42A4-A18D-3125C43BE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3D4F6-1AC4-4352-9477-03AE9E193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C4245-36FF-4863-806B-E0EACBFE5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E1A09-223C-4D24-BF73-6503BC193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999FC-43D7-4BF6-8466-1E3B1DF0E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36FD8-A777-4C65-B26A-838850DBA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7398-EFD4-4367-9F16-518F00566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84C3-295D-4A03-AD8E-980195CEB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D0DD7-B387-4A1E-A2AF-F3833A6C4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3D4F6-1AC4-4352-9477-03AE9E193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12B7E-1951-4FA1-9397-E88A42374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59A04-C6D9-42A4-A18D-3125C43BE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81F05-C404-4C16-8086-7706013E61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18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24FA1-EADF-4261-8351-F5E68572F6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256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357AB-0A31-454F-BFCE-FE752B5522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968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81E12-22B4-4063-A9D9-FB9A6A825A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729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C1ED-EAAF-436A-9BC1-C5BC2D3181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09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4596-4D44-4D67-BB08-4EC450C6F1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20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0AA9C-AAE5-4142-AA95-D2073FA076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8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E9921-4C17-4F5D-AB04-2926CF22B8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2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C4245-36FF-4863-806B-E0EACBFE5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7D98-A714-4109-9293-9EFD4AC12A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86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A2B7B-7E11-45D6-A562-C7E208BA7B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379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6AD3-2265-4FB7-8E2A-FE854DDC8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196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90D6-FF3D-4773-A468-D21F6298F4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E1A09-223C-4D24-BF73-6503BC193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999FC-43D7-4BF6-8466-1E3B1DF0E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36FD8-A777-4C65-B26A-838850DBA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7398-EFD4-4367-9F16-518F00566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84C3-295D-4A03-AD8E-980195CEB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D0DD7-B387-4A1E-A2AF-F3833A6C4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9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94D668-B1E6-41C2-97BD-04CF72FE3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6FFFF"/>
            </a:gs>
            <a:gs pos="100000">
              <a:srgbClr val="F9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4A2D3B-01F8-466E-9E63-3159B3ACB9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0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0"/>
            <a:ext cx="8229600" cy="2667000"/>
          </a:xfrm>
        </p:spPr>
        <p:txBody>
          <a:bodyPr/>
          <a:lstStyle/>
          <a:p>
            <a:pPr eaLnBrk="1" hangingPunct="1"/>
            <a:r>
              <a:rPr lang="en-US" sz="9600" dirty="0">
                <a:solidFill>
                  <a:srgbClr val="FF00FF"/>
                </a:solidFill>
              </a:rPr>
              <a:t>¡El </a:t>
            </a:r>
            <a:r>
              <a:rPr lang="en-US" sz="9600" dirty="0" err="1">
                <a:solidFill>
                  <a:srgbClr val="FF00FF"/>
                </a:solidFill>
              </a:rPr>
              <a:t>Pretérito</a:t>
            </a:r>
            <a:r>
              <a:rPr lang="en-US" sz="9600" dirty="0">
                <a:solidFill>
                  <a:srgbClr val="FF00FF"/>
                </a:solidFill>
              </a:rPr>
              <a:t>!</a:t>
            </a:r>
            <a:br>
              <a:rPr lang="en-US" sz="9600" dirty="0">
                <a:solidFill>
                  <a:srgbClr val="FF00FF"/>
                </a:solidFill>
              </a:rPr>
            </a:br>
            <a:endParaRPr lang="en-US" sz="9600" dirty="0">
              <a:solidFill>
                <a:srgbClr val="FF00FF"/>
              </a:solidFill>
            </a:endParaRPr>
          </a:p>
        </p:txBody>
      </p:sp>
      <p:pic>
        <p:nvPicPr>
          <p:cNvPr id="2058" name="Picture 10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7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RULE</a:t>
            </a:r>
            <a:br>
              <a:rPr lang="en-US" dirty="0"/>
            </a:br>
            <a:r>
              <a:rPr lang="en-US" dirty="0"/>
              <a:t>the –car, -gar, -</a:t>
            </a:r>
            <a:r>
              <a:rPr lang="en-US" dirty="0" err="1"/>
              <a:t>zar</a:t>
            </a:r>
            <a:r>
              <a:rPr lang="en-US" dirty="0"/>
              <a:t> rule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verb ends in –car, -gar, -</a:t>
            </a:r>
            <a:r>
              <a:rPr lang="en-US" dirty="0" err="1"/>
              <a:t>zar</a:t>
            </a:r>
            <a:r>
              <a:rPr lang="en-US" dirty="0"/>
              <a:t>, there will be a CHANGE in the ‘</a:t>
            </a:r>
            <a:r>
              <a:rPr lang="en-US" dirty="0" err="1"/>
              <a:t>Yo</a:t>
            </a:r>
            <a:r>
              <a:rPr lang="en-US" dirty="0"/>
              <a:t>’ form of the verb!!!! </a:t>
            </a:r>
            <a:r>
              <a:rPr lang="en-US" b="1" dirty="0"/>
              <a:t>ONLY</a:t>
            </a:r>
            <a:r>
              <a:rPr lang="en-US" dirty="0"/>
              <a:t> in the ‘</a:t>
            </a:r>
            <a:r>
              <a:rPr lang="en-US" dirty="0" err="1"/>
              <a:t>Yo</a:t>
            </a:r>
            <a:r>
              <a:rPr lang="en-US" dirty="0"/>
              <a:t>’ form!!!</a:t>
            </a:r>
          </a:p>
          <a:p>
            <a:endParaRPr lang="en-US" dirty="0"/>
          </a:p>
          <a:p>
            <a:r>
              <a:rPr lang="en-US" dirty="0"/>
              <a:t>-car changes to –</a:t>
            </a:r>
            <a:r>
              <a:rPr lang="en-US" dirty="0" err="1"/>
              <a:t>qué</a:t>
            </a:r>
            <a:endParaRPr lang="en-US" dirty="0"/>
          </a:p>
          <a:p>
            <a:r>
              <a:rPr lang="en-US" dirty="0"/>
              <a:t>-gar changes to –</a:t>
            </a:r>
            <a:r>
              <a:rPr lang="en-US" dirty="0" err="1"/>
              <a:t>gué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zar</a:t>
            </a:r>
            <a:r>
              <a:rPr lang="en-US" dirty="0"/>
              <a:t> changes to –</a:t>
            </a:r>
            <a:r>
              <a:rPr lang="en-US" dirty="0" err="1"/>
              <a:t>cé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Yo</a:t>
            </a:r>
            <a:r>
              <a:rPr lang="en-US" dirty="0"/>
              <a:t>) </a:t>
            </a:r>
            <a:r>
              <a:rPr lang="en-US" dirty="0" err="1"/>
              <a:t>tocar</a:t>
            </a:r>
            <a:endParaRPr lang="en-US" dirty="0"/>
          </a:p>
          <a:p>
            <a:pPr lvl="2"/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u="sng" dirty="0" err="1"/>
              <a:t>qué</a:t>
            </a:r>
            <a:endParaRPr lang="en-US" u="sng" dirty="0"/>
          </a:p>
          <a:p>
            <a:r>
              <a:rPr lang="en-US" dirty="0"/>
              <a:t>(</a:t>
            </a:r>
            <a:r>
              <a:rPr lang="en-US" dirty="0" err="1"/>
              <a:t>Yo</a:t>
            </a:r>
            <a:r>
              <a:rPr lang="en-US" dirty="0"/>
              <a:t>) </a:t>
            </a:r>
            <a:r>
              <a:rPr lang="en-US" dirty="0" err="1"/>
              <a:t>jugar</a:t>
            </a:r>
            <a:endParaRPr lang="en-US" dirty="0"/>
          </a:p>
          <a:p>
            <a:pPr lvl="2"/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u="sng" dirty="0" err="1"/>
              <a:t>gué</a:t>
            </a:r>
            <a:endParaRPr lang="en-US" u="sng" dirty="0"/>
          </a:p>
          <a:p>
            <a:r>
              <a:rPr lang="en-US" dirty="0"/>
              <a:t>(</a:t>
            </a:r>
            <a:r>
              <a:rPr lang="en-US" dirty="0" err="1"/>
              <a:t>Yo</a:t>
            </a:r>
            <a:r>
              <a:rPr lang="en-US" dirty="0"/>
              <a:t>) </a:t>
            </a:r>
            <a:r>
              <a:rPr lang="en-US" dirty="0" err="1"/>
              <a:t>empezar</a:t>
            </a:r>
            <a:endParaRPr lang="en-US" dirty="0"/>
          </a:p>
          <a:p>
            <a:pPr lvl="2"/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empe</a:t>
            </a:r>
            <a:r>
              <a:rPr lang="en-US" u="sng" dirty="0" err="1"/>
              <a:t>cé</a:t>
            </a:r>
            <a:endParaRPr lang="en-US" u="sng" dirty="0"/>
          </a:p>
          <a:p>
            <a:pPr lvl="2"/>
            <a:endParaRPr lang="en-US" u="sng" dirty="0"/>
          </a:p>
          <a:p>
            <a:pPr algn="ctr">
              <a:buNone/>
            </a:pPr>
            <a:r>
              <a:rPr lang="en-US" sz="4000" u="sng" dirty="0"/>
              <a:t>THIS RULE </a:t>
            </a:r>
            <a:r>
              <a:rPr lang="en-US" sz="4000" b="1" u="sng" dirty="0">
                <a:solidFill>
                  <a:srgbClr val="FF0000"/>
                </a:solidFill>
              </a:rPr>
              <a:t>ONLY</a:t>
            </a:r>
            <a:r>
              <a:rPr lang="en-US" sz="4000" u="sng" dirty="0"/>
              <a:t> AFFECTS THE ‘YO’ FORM OF THE VERBS!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with spelling changes in the </a:t>
            </a:r>
            <a:r>
              <a:rPr lang="en-US" dirty="0" err="1"/>
              <a:t>preterite</a:t>
            </a:r>
            <a:r>
              <a:rPr lang="en-US" dirty="0"/>
              <a:t>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Creer</a:t>
            </a:r>
          </a:p>
          <a:p>
            <a:r>
              <a:rPr lang="en-US" dirty="0"/>
              <a:t>Leer</a:t>
            </a:r>
          </a:p>
          <a:p>
            <a:r>
              <a:rPr lang="en-US" dirty="0" err="1"/>
              <a:t>Oír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Ver</a:t>
            </a:r>
            <a:r>
              <a:rPr lang="en-US" dirty="0"/>
              <a:t> is regular in the </a:t>
            </a:r>
            <a:r>
              <a:rPr lang="en-US" dirty="0" err="1"/>
              <a:t>preterite</a:t>
            </a:r>
            <a:r>
              <a:rPr lang="en-US" dirty="0"/>
              <a:t> but none of its forms have an accent.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7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/>
              <a:t>Creer </a:t>
            </a:r>
          </a:p>
        </p:txBody>
      </p:sp>
      <p:graphicFrame>
        <p:nvGraphicFramePr>
          <p:cNvPr id="7206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8409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>
                <a:solidFill>
                  <a:schemeClr val="accent1"/>
                </a:solidFill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creí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creímos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creíste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creísteis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creyó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creyeron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85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/>
              <a:t>Leer</a:t>
            </a:r>
          </a:p>
        </p:txBody>
      </p:sp>
      <p:graphicFrame>
        <p:nvGraphicFramePr>
          <p:cNvPr id="7206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6116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>
                <a:solidFill>
                  <a:schemeClr val="accent1"/>
                </a:solidFill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leí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leímos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leíste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leísteis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leyó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leyeron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270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 err="1"/>
              <a:t>Oír</a:t>
            </a:r>
            <a:r>
              <a:rPr lang="en-US" sz="6000" dirty="0"/>
              <a:t> </a:t>
            </a:r>
          </a:p>
        </p:txBody>
      </p:sp>
      <p:graphicFrame>
        <p:nvGraphicFramePr>
          <p:cNvPr id="7206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8327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>
                <a:solidFill>
                  <a:schemeClr val="accent1"/>
                </a:solidFill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oí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oímos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oíste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oísteis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oyó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oyeron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0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 err="1"/>
              <a:t>Ver</a:t>
            </a:r>
            <a:endParaRPr lang="en-US" sz="6000" dirty="0"/>
          </a:p>
        </p:txBody>
      </p:sp>
      <p:graphicFrame>
        <p:nvGraphicFramePr>
          <p:cNvPr id="7206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3735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>
                <a:solidFill>
                  <a:schemeClr val="accent1"/>
                </a:solidFill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vimos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viste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visteis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vio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vieron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34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78"/>
            <a:ext cx="8686800" cy="1143000"/>
          </a:xfrm>
        </p:spPr>
        <p:txBody>
          <a:bodyPr/>
          <a:lstStyle/>
          <a:p>
            <a:pPr algn="l"/>
            <a:r>
              <a:rPr lang="en-US" sz="3600" dirty="0"/>
              <a:t>Words Commonly used with the </a:t>
            </a:r>
            <a:r>
              <a:rPr lang="en-US" sz="3600" dirty="0" err="1"/>
              <a:t>preterite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anoche</a:t>
            </a:r>
          </a:p>
          <a:p>
            <a:pPr marL="0" indent="0">
              <a:buNone/>
            </a:pPr>
            <a:r>
              <a:rPr lang="en-US" dirty="0"/>
              <a:t>anteayer</a:t>
            </a:r>
          </a:p>
          <a:p>
            <a:pPr marL="0" indent="0">
              <a:buNone/>
            </a:pPr>
            <a:r>
              <a:rPr lang="en-US" dirty="0"/>
              <a:t>ayer 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repente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desde</a:t>
            </a:r>
            <a:r>
              <a:rPr lang="en-US" dirty="0"/>
              <a:t>…hasta…  </a:t>
            </a:r>
          </a:p>
          <a:p>
            <a:pPr marL="0" indent="0">
              <a:buNone/>
            </a:pPr>
            <a:r>
              <a:rPr lang="en-US" dirty="0"/>
              <a:t>pasado/a </a:t>
            </a:r>
          </a:p>
          <a:p>
            <a:pPr marL="0" indent="0">
              <a:buNone/>
            </a:pPr>
            <a:r>
              <a:rPr lang="en-US" dirty="0"/>
              <a:t>el </a:t>
            </a:r>
            <a:r>
              <a:rPr lang="en-US" dirty="0" err="1"/>
              <a:t>año</a:t>
            </a:r>
            <a:r>
              <a:rPr lang="en-US" dirty="0"/>
              <a:t> pasado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semana</a:t>
            </a:r>
            <a:r>
              <a:rPr lang="en-US" dirty="0"/>
              <a:t> </a:t>
            </a:r>
            <a:r>
              <a:rPr lang="en-US" dirty="0" err="1"/>
              <a:t>pasada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una</a:t>
            </a:r>
            <a:r>
              <a:rPr lang="en-US" dirty="0"/>
              <a:t> vez</a:t>
            </a:r>
          </a:p>
          <a:p>
            <a:pPr marL="0" indent="0">
              <a:buNone/>
            </a:pPr>
            <a:r>
              <a:rPr lang="en-US" dirty="0"/>
              <a:t>ya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1028241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last night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1625987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the day before yesterday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7940" y="2223733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yesterday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2822154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suddenly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3823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from…until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984636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last; past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8500" y="4540866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last year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4672" y="5138613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last week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6947" y="5750129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once; one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5359" y="63347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already</a:t>
            </a:r>
          </a:p>
        </p:txBody>
      </p:sp>
    </p:spTree>
    <p:extLst>
      <p:ext uri="{BB962C8B-B14F-4D97-AF65-F5344CB8AC3E}">
        <p14:creationId xmlns:p14="http://schemas.microsoft.com/office/powerpoint/2010/main" val="400731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en-US" sz="3200" dirty="0"/>
              <a:t>¡</a:t>
            </a:r>
            <a:r>
              <a:rPr lang="en-US" sz="3200" dirty="0" err="1"/>
              <a:t>Vamos</a:t>
            </a:r>
            <a:r>
              <a:rPr lang="en-US" sz="3200" dirty="0"/>
              <a:t> a </a:t>
            </a:r>
            <a:r>
              <a:rPr lang="en-US" sz="3200" dirty="0" err="1"/>
              <a:t>practicar</a:t>
            </a:r>
            <a:r>
              <a:rPr lang="en-US" sz="3200" dirty="0"/>
              <a:t>!</a:t>
            </a:r>
            <a:br>
              <a:rPr lang="en-US" sz="3200" dirty="0"/>
            </a:br>
            <a:r>
              <a:rPr lang="en-US" sz="2800" dirty="0"/>
              <a:t>Conjugate the following verbs using the </a:t>
            </a:r>
            <a:r>
              <a:rPr lang="en-US" sz="2800" dirty="0" err="1"/>
              <a:t>preterite</a:t>
            </a:r>
            <a:r>
              <a:rPr lang="en-US" sz="2800" dirty="0"/>
              <a:t> tense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Ana (</a:t>
            </a:r>
            <a:r>
              <a:rPr lang="en-US" dirty="0" err="1"/>
              <a:t>comprar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Esteban y </a:t>
            </a:r>
            <a:r>
              <a:rPr lang="en-US" dirty="0" err="1"/>
              <a:t>Paco</a:t>
            </a:r>
            <a:r>
              <a:rPr lang="en-US" dirty="0"/>
              <a:t> (romper)</a:t>
            </a:r>
          </a:p>
          <a:p>
            <a:pPr marL="514350" indent="-514350">
              <a:buAutoNum type="arabicPeriod"/>
            </a:pPr>
            <a:r>
              <a:rPr lang="en-US" dirty="0" err="1"/>
              <a:t>Yo</a:t>
            </a:r>
            <a:r>
              <a:rPr lang="en-US" dirty="0"/>
              <a:t> (</a:t>
            </a:r>
            <a:r>
              <a:rPr lang="en-US" dirty="0" err="1"/>
              <a:t>empezar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Tú</a:t>
            </a:r>
            <a:r>
              <a:rPr lang="en-US" dirty="0"/>
              <a:t> ( </a:t>
            </a:r>
            <a:r>
              <a:rPr lang="en-US" dirty="0" err="1"/>
              <a:t>aprender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Claudia (</a:t>
            </a:r>
            <a:r>
              <a:rPr lang="en-US" dirty="0" err="1"/>
              <a:t>oír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Mis</a:t>
            </a:r>
            <a:r>
              <a:rPr lang="en-US" dirty="0"/>
              <a:t> amigos (</a:t>
            </a:r>
            <a:r>
              <a:rPr lang="en-US" dirty="0" err="1"/>
              <a:t>salir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Yo</a:t>
            </a:r>
            <a:r>
              <a:rPr lang="en-US" dirty="0"/>
              <a:t> (</a:t>
            </a:r>
            <a:r>
              <a:rPr lang="en-US" dirty="0" err="1"/>
              <a:t>sacar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Enrique (leer)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1524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compró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17033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rompieron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749223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empecé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3282774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aprendiste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3866422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oyó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4468473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salieron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1777" y="5047365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saqué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7205" y="5693696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leyó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4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en-US" sz="3200" dirty="0"/>
              <a:t>¡</a:t>
            </a:r>
            <a:r>
              <a:rPr lang="en-US" sz="3200" dirty="0" err="1"/>
              <a:t>Vamos</a:t>
            </a:r>
            <a:r>
              <a:rPr lang="en-US" sz="3200" dirty="0"/>
              <a:t> a </a:t>
            </a:r>
            <a:r>
              <a:rPr lang="en-US" sz="3200" dirty="0" err="1"/>
              <a:t>practicar</a:t>
            </a:r>
            <a:r>
              <a:rPr lang="en-US" sz="3200" dirty="0"/>
              <a:t>!</a:t>
            </a:r>
            <a:br>
              <a:rPr lang="en-US" sz="3200" dirty="0"/>
            </a:br>
            <a:r>
              <a:rPr lang="en-US" sz="2800" dirty="0"/>
              <a:t>Conjugate the following verbs using the </a:t>
            </a:r>
            <a:r>
              <a:rPr lang="en-US" sz="2800" dirty="0" err="1"/>
              <a:t>preterite</a:t>
            </a:r>
            <a:r>
              <a:rPr lang="en-US" sz="2800" dirty="0"/>
              <a:t> tense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9. Susana y </a:t>
            </a:r>
            <a:r>
              <a:rPr lang="en-US" dirty="0" err="1"/>
              <a:t>yo</a:t>
            </a:r>
            <a:r>
              <a:rPr lang="en-US" dirty="0"/>
              <a:t> (</a:t>
            </a:r>
            <a:r>
              <a:rPr lang="en-US" dirty="0" err="1"/>
              <a:t>trabajar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10. Las </a:t>
            </a:r>
            <a:r>
              <a:rPr lang="en-US" dirty="0" err="1"/>
              <a:t>chicas</a:t>
            </a:r>
            <a:r>
              <a:rPr lang="en-US" dirty="0"/>
              <a:t> (</a:t>
            </a:r>
            <a:r>
              <a:rPr lang="en-US" dirty="0" err="1"/>
              <a:t>creer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Yo</a:t>
            </a:r>
            <a:r>
              <a:rPr lang="en-US" dirty="0"/>
              <a:t> (</a:t>
            </a:r>
            <a:r>
              <a:rPr lang="en-US" dirty="0" err="1"/>
              <a:t>practicar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12. </a:t>
            </a:r>
            <a:r>
              <a:rPr lang="en-US" dirty="0" err="1"/>
              <a:t>Tú</a:t>
            </a:r>
            <a:r>
              <a:rPr lang="en-US" dirty="0"/>
              <a:t> ( </a:t>
            </a:r>
            <a:r>
              <a:rPr lang="en-US" dirty="0" err="1"/>
              <a:t>ver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13. </a:t>
            </a:r>
            <a:r>
              <a:rPr lang="en-US" dirty="0" err="1"/>
              <a:t>Yo</a:t>
            </a:r>
            <a:r>
              <a:rPr lang="en-US" dirty="0"/>
              <a:t> (</a:t>
            </a:r>
            <a:r>
              <a:rPr lang="en-US" dirty="0" err="1"/>
              <a:t>pagar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14. Elena (</a:t>
            </a:r>
            <a:r>
              <a:rPr lang="en-US" dirty="0" err="1"/>
              <a:t>hacer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15. </a:t>
            </a:r>
            <a:r>
              <a:rPr lang="en-US" dirty="0" err="1"/>
              <a:t>Ellos</a:t>
            </a:r>
            <a:r>
              <a:rPr lang="en-US" dirty="0"/>
              <a:t> (</a:t>
            </a:r>
            <a:r>
              <a:rPr lang="en-US" dirty="0" err="1"/>
              <a:t>oír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16. </a:t>
            </a:r>
            <a:r>
              <a:rPr lang="en-US" dirty="0" err="1"/>
              <a:t>Maru</a:t>
            </a:r>
            <a:r>
              <a:rPr lang="en-US" dirty="0"/>
              <a:t> (</a:t>
            </a:r>
            <a:r>
              <a:rPr lang="en-US" dirty="0" err="1"/>
              <a:t>ver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9630" y="1577482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trabajamos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9670" y="2168068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creyeron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2771072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practiqué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1370" y="331709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viste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7585" y="386318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pagué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789" y="453129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hizo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935" y="506758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oyeron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3713" y="5665114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vio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/>
              <a:t>-</a:t>
            </a:r>
            <a:r>
              <a:rPr lang="en-US" sz="6000" dirty="0" err="1"/>
              <a:t>ar</a:t>
            </a:r>
            <a:r>
              <a:rPr lang="en-US" sz="6000" dirty="0"/>
              <a:t> endings </a:t>
            </a:r>
          </a:p>
        </p:txBody>
      </p:sp>
      <p:graphicFrame>
        <p:nvGraphicFramePr>
          <p:cNvPr id="7206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5640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>
                <a:solidFill>
                  <a:schemeClr val="accent1"/>
                </a:solidFill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amos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aste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asteis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aron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139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2900C5-8310-4BB3-A339-A1C491D0F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715962"/>
          </a:xfrm>
        </p:spPr>
        <p:txBody>
          <a:bodyPr/>
          <a:lstStyle/>
          <a:p>
            <a:pPr algn="l"/>
            <a:r>
              <a:rPr lang="en-US" sz="3200" dirty="0" err="1">
                <a:solidFill>
                  <a:srgbClr val="FF0000"/>
                </a:solidFill>
              </a:rPr>
              <a:t>Respuestas</a:t>
            </a:r>
            <a:r>
              <a:rPr lang="en-US" sz="3200" dirty="0">
                <a:solidFill>
                  <a:srgbClr val="FF0000"/>
                </a:solidFill>
              </a:rPr>
              <a:t>: Translate the following…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82F2B7-1B6B-4836-9181-5918673B6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609600"/>
            <a:ext cx="4038600" cy="593344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Usó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Llevamos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Pagué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Regatearon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Vendió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Hizo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Dio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Fuiste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Cerró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Confirmó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Acampé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</a:t>
            </a:r>
            <a:r>
              <a:rPr lang="en-US"/>
              <a:t>ontaron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CC6B66-5DA0-4DE5-AEE3-176B1B4D9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594042"/>
            <a:ext cx="4038600" cy="60353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13. </a:t>
            </a:r>
            <a:r>
              <a:rPr lang="en-US" dirty="0" err="1"/>
              <a:t>Almorcé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14. </a:t>
            </a:r>
            <a:r>
              <a:rPr lang="en-US" dirty="0" err="1"/>
              <a:t>Pensamos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15. </a:t>
            </a:r>
            <a:r>
              <a:rPr lang="en-US" dirty="0" err="1"/>
              <a:t>Encontró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16. </a:t>
            </a:r>
            <a:r>
              <a:rPr lang="en-US" dirty="0" err="1"/>
              <a:t>Practiqué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17. </a:t>
            </a:r>
            <a:r>
              <a:rPr lang="en-US" dirty="0" err="1"/>
              <a:t>Ganó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18. </a:t>
            </a:r>
            <a:r>
              <a:rPr lang="en-US" dirty="0" err="1"/>
              <a:t>Repitió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19. </a:t>
            </a:r>
            <a:r>
              <a:rPr lang="en-US" dirty="0" err="1"/>
              <a:t>Pidieron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20. </a:t>
            </a:r>
            <a:r>
              <a:rPr lang="en-US" dirty="0" err="1"/>
              <a:t>Abrió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21. Vi</a:t>
            </a:r>
          </a:p>
          <a:p>
            <a:pPr marL="0" indent="0">
              <a:buNone/>
            </a:pPr>
            <a:r>
              <a:rPr lang="en-US" dirty="0"/>
              <a:t>22. </a:t>
            </a:r>
            <a:r>
              <a:rPr lang="en-US" dirty="0" err="1"/>
              <a:t>Leyó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23. </a:t>
            </a:r>
            <a:r>
              <a:rPr lang="en-US" dirty="0" err="1"/>
              <a:t>Durmió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24. </a:t>
            </a:r>
            <a:r>
              <a:rPr lang="en-US" dirty="0" err="1"/>
              <a:t>Salió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3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/>
              <a:t>-</a:t>
            </a:r>
            <a:r>
              <a:rPr lang="en-US" sz="6000" dirty="0" err="1"/>
              <a:t>er</a:t>
            </a:r>
            <a:r>
              <a:rPr lang="en-US" sz="6000" dirty="0"/>
              <a:t> and –</a:t>
            </a:r>
            <a:r>
              <a:rPr lang="en-US" sz="6000" dirty="0" err="1"/>
              <a:t>ir</a:t>
            </a:r>
            <a:r>
              <a:rPr lang="en-US" sz="6000" dirty="0"/>
              <a:t> endings </a:t>
            </a:r>
          </a:p>
        </p:txBody>
      </p:sp>
      <p:graphicFrame>
        <p:nvGraphicFramePr>
          <p:cNvPr id="7206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579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>
                <a:solidFill>
                  <a:schemeClr val="accent1"/>
                </a:solidFill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imos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iste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isteis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ió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ieron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44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*Irregular </a:t>
            </a:r>
            <a:br>
              <a:rPr lang="en-US" dirty="0"/>
            </a:br>
            <a:r>
              <a:rPr lang="en-US" dirty="0" err="1"/>
              <a:t>ir</a:t>
            </a:r>
            <a:r>
              <a:rPr lang="en-US" dirty="0"/>
              <a:t> :(to go) in the </a:t>
            </a:r>
            <a:r>
              <a:rPr lang="en-US" dirty="0" err="1"/>
              <a:t>preterite</a:t>
            </a: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2209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err="1"/>
              <a:t>fui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err="1"/>
              <a:t>fuiste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err="1"/>
              <a:t>fue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2286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err="1"/>
              <a:t>fuimos</a:t>
            </a:r>
            <a:endParaRPr lang="en-US" dirty="0"/>
          </a:p>
          <a:p>
            <a:pPr eaLnBrk="1" hangingPunct="1">
              <a:buNone/>
            </a:pPr>
            <a:r>
              <a:rPr lang="en-US" dirty="0" err="1"/>
              <a:t>fuisteis</a:t>
            </a:r>
            <a:r>
              <a:rPr lang="en-US" dirty="0"/>
              <a:t>      </a:t>
            </a:r>
          </a:p>
          <a:p>
            <a:pPr marL="0" indent="0" eaLnBrk="1" hangingPunct="1">
              <a:buNone/>
            </a:pPr>
            <a:r>
              <a:rPr lang="en-US" dirty="0" err="1"/>
              <a:t>fueron</a:t>
            </a:r>
            <a:endParaRPr lang="en-US" dirty="0"/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/>
              <a:t>Yo</a:t>
            </a:r>
            <a:r>
              <a:rPr lang="en-US" i="1" dirty="0"/>
              <a:t> ___________ a la playa con mi </a:t>
            </a:r>
            <a:r>
              <a:rPr lang="en-US" i="1" dirty="0" err="1"/>
              <a:t>familia</a:t>
            </a:r>
            <a:r>
              <a:rPr lang="en-US" i="1" dirty="0"/>
              <a:t>.</a:t>
            </a:r>
          </a:p>
          <a:p>
            <a:pPr>
              <a:spcBef>
                <a:spcPct val="50000"/>
              </a:spcBef>
            </a:pPr>
            <a:r>
              <a:rPr lang="es-MX" i="1" dirty="0"/>
              <a:t>Tú _____________ en carro a Target.</a:t>
            </a:r>
            <a:endParaRPr lang="en-US" i="1" dirty="0"/>
          </a:p>
          <a:p>
            <a:pPr>
              <a:spcBef>
                <a:spcPct val="50000"/>
              </a:spcBef>
            </a:pPr>
            <a:r>
              <a:rPr lang="en-US" i="1" dirty="0"/>
              <a:t>Juan _____________ al </a:t>
            </a:r>
            <a:r>
              <a:rPr lang="en-US" i="1" dirty="0" err="1"/>
              <a:t>parque</a:t>
            </a:r>
            <a:r>
              <a:rPr lang="en-US" i="1" dirty="0"/>
              <a:t>. 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Pablo y </a:t>
            </a:r>
            <a:r>
              <a:rPr lang="en-US" i="1" dirty="0" err="1"/>
              <a:t>yo</a:t>
            </a:r>
            <a:r>
              <a:rPr lang="en-US" i="1" dirty="0"/>
              <a:t> ____________ con </a:t>
            </a:r>
            <a:r>
              <a:rPr lang="en-US" i="1" dirty="0" err="1"/>
              <a:t>nuestros</a:t>
            </a:r>
            <a:r>
              <a:rPr lang="en-US" i="1" dirty="0"/>
              <a:t> amigos al </a:t>
            </a:r>
            <a:r>
              <a:rPr lang="en-US" i="1" dirty="0" err="1"/>
              <a:t>zoológico</a:t>
            </a:r>
            <a:r>
              <a:rPr lang="en-US" i="1" dirty="0"/>
              <a:t>.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Benito y t</a:t>
            </a:r>
            <a:r>
              <a:rPr lang="es-MX" i="1" dirty="0"/>
              <a:t>ú __________________ por tren a Chicago.</a:t>
            </a:r>
            <a:endParaRPr lang="en-US" i="1" dirty="0"/>
          </a:p>
          <a:p>
            <a:pPr>
              <a:spcBef>
                <a:spcPct val="50000"/>
              </a:spcBef>
            </a:pPr>
            <a:r>
              <a:rPr lang="en-US" i="1" dirty="0"/>
              <a:t>Berta y Mario ____________ al cine.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14400" y="4495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fue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05000" y="5715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fueron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62000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fui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676400" y="4876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fuimos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47800" y="5257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fueron</a:t>
            </a:r>
            <a:r>
              <a:rPr lang="en-US" sz="2400" dirty="0"/>
              <a:t> / </a:t>
            </a:r>
            <a:r>
              <a:rPr lang="en-US" sz="2400" dirty="0" err="1"/>
              <a:t>fuisteis</a:t>
            </a:r>
            <a:r>
              <a:rPr lang="en-US" dirty="0"/>
              <a:t> 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38200" y="403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fuiste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600200" y="167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(I went)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057400" y="2209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(you went)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524000" y="26670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(he,she,you  formal, it went)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324600" y="167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(we went)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324600" y="26670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(they , you all went)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60405" y="2135188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(you all went)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5" grpId="0"/>
      <p:bldP spid="2056" grpId="0"/>
      <p:bldP spid="2057" grpId="0"/>
      <p:bldP spid="2058" grpId="0"/>
      <p:bldP spid="2059" grpId="0"/>
      <p:bldP spid="2060" grpId="0"/>
      <p:bldP spid="2062" grpId="0"/>
      <p:bldP spid="2063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*Irregular </a:t>
            </a:r>
            <a:br>
              <a:rPr lang="en-US" sz="4000" dirty="0"/>
            </a:br>
            <a:r>
              <a:rPr lang="en-US" sz="4000" dirty="0" err="1"/>
              <a:t>hacer</a:t>
            </a:r>
            <a:r>
              <a:rPr lang="en-US" sz="4000" dirty="0"/>
              <a:t> (to do or make) in the </a:t>
            </a:r>
            <a:r>
              <a:rPr lang="en-US" sz="4000" dirty="0" err="1"/>
              <a:t>preterite</a:t>
            </a: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2209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err="1"/>
              <a:t>hice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err="1"/>
              <a:t>hiciste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err="1"/>
              <a:t>hizo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2286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err="1"/>
              <a:t>hicimos</a:t>
            </a:r>
            <a:endParaRPr lang="en-US" dirty="0"/>
          </a:p>
          <a:p>
            <a:pPr eaLnBrk="1" hangingPunct="1">
              <a:buNone/>
            </a:pPr>
            <a:r>
              <a:rPr lang="en-US" dirty="0" err="1"/>
              <a:t>hicisteis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err="1"/>
              <a:t>hicieron</a:t>
            </a:r>
            <a:endParaRPr lang="en-US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3733800"/>
            <a:ext cx="8382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/>
              <a:t>Yo</a:t>
            </a:r>
            <a:r>
              <a:rPr lang="en-US" i="1" dirty="0"/>
              <a:t> ___________ un pastel </a:t>
            </a:r>
            <a:r>
              <a:rPr lang="en-US" i="1" dirty="0" err="1"/>
              <a:t>muy</a:t>
            </a:r>
            <a:r>
              <a:rPr lang="en-US" i="1" dirty="0"/>
              <a:t> </a:t>
            </a:r>
            <a:r>
              <a:rPr lang="en-US" i="1" dirty="0" err="1"/>
              <a:t>rico</a:t>
            </a:r>
            <a:r>
              <a:rPr lang="en-US" i="1" dirty="0"/>
              <a:t>.</a:t>
            </a:r>
          </a:p>
          <a:p>
            <a:pPr>
              <a:spcBef>
                <a:spcPct val="50000"/>
              </a:spcBef>
            </a:pPr>
            <a:r>
              <a:rPr lang="es-MX" i="1" dirty="0"/>
              <a:t>Tú _____________ mucho ruido.</a:t>
            </a:r>
            <a:endParaRPr lang="en-US" i="1" dirty="0"/>
          </a:p>
          <a:p>
            <a:pPr>
              <a:spcBef>
                <a:spcPct val="50000"/>
              </a:spcBef>
            </a:pPr>
            <a:r>
              <a:rPr lang="en-US" i="1" dirty="0"/>
              <a:t>Juan _____________ </a:t>
            </a:r>
            <a:r>
              <a:rPr lang="en-US" i="1" dirty="0" err="1"/>
              <a:t>algo</a:t>
            </a:r>
            <a:r>
              <a:rPr lang="en-US" i="1" dirty="0"/>
              <a:t> </a:t>
            </a:r>
            <a:r>
              <a:rPr lang="en-US" i="1" dirty="0" err="1"/>
              <a:t>importante</a:t>
            </a:r>
            <a:r>
              <a:rPr lang="en-US" i="1" dirty="0"/>
              <a:t>. 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Pablo y </a:t>
            </a:r>
            <a:r>
              <a:rPr lang="en-US" i="1" dirty="0" err="1"/>
              <a:t>yo</a:t>
            </a:r>
            <a:r>
              <a:rPr lang="en-US" i="1" dirty="0"/>
              <a:t> ____________ </a:t>
            </a:r>
            <a:r>
              <a:rPr lang="en-US" i="1" dirty="0" err="1"/>
              <a:t>nuestra</a:t>
            </a:r>
            <a:r>
              <a:rPr lang="en-US" i="1" dirty="0"/>
              <a:t> </a:t>
            </a:r>
            <a:r>
              <a:rPr lang="en-US" i="1" dirty="0" err="1"/>
              <a:t>tarea</a:t>
            </a:r>
            <a:r>
              <a:rPr lang="en-US" i="1" dirty="0"/>
              <a:t>.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Benito y t</a:t>
            </a:r>
            <a:r>
              <a:rPr lang="es-MX" i="1" dirty="0"/>
              <a:t>ú ____________________ planes para el fin de semana.</a:t>
            </a:r>
            <a:endParaRPr lang="en-US" i="1" dirty="0"/>
          </a:p>
          <a:p>
            <a:pPr>
              <a:spcBef>
                <a:spcPct val="50000"/>
              </a:spcBef>
            </a:pPr>
            <a:r>
              <a:rPr lang="en-US" i="1" dirty="0"/>
              <a:t>Berta y Mario ____________ </a:t>
            </a:r>
            <a:r>
              <a:rPr lang="en-US" i="1" dirty="0" err="1"/>
              <a:t>una</a:t>
            </a:r>
            <a:r>
              <a:rPr lang="en-US" i="1" dirty="0"/>
              <a:t> pizza.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14400" y="4495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hizo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905000" y="5715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hicieron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62000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hice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676400" y="4876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hicimos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447800" y="5257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 </a:t>
            </a:r>
            <a:r>
              <a:rPr lang="en-US" sz="2400" dirty="0" err="1"/>
              <a:t>hicieron</a:t>
            </a:r>
            <a:r>
              <a:rPr lang="en-US" sz="2400" dirty="0"/>
              <a:t> /</a:t>
            </a:r>
            <a:r>
              <a:rPr lang="en-US" sz="2400" dirty="0" err="1"/>
              <a:t>hicisteis</a:t>
            </a:r>
            <a:r>
              <a:rPr lang="en-US" dirty="0"/>
              <a:t> 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38200" y="403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hiciste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00200" y="1676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(I made or did)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667219" y="2202656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(you made or did)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76400" y="2667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(he,she,it made or did)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400800" y="2743200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(they, you all made or did)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6477000" y="1676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(we made or did)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477000" y="2174176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(you all made or did)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9222" grpId="0"/>
      <p:bldP spid="9223" grpId="0"/>
      <p:bldP spid="9224" grpId="0"/>
      <p:bldP spid="9225" grpId="0"/>
      <p:bldP spid="9226" grpId="0"/>
      <p:bldP spid="9228" grpId="0"/>
      <p:bldP spid="9229" grpId="0"/>
      <p:bldP spid="9230" grpId="0"/>
      <p:bldP spid="17" grpId="0"/>
      <p:bldP spid="19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*Irregular </a:t>
            </a:r>
            <a:br>
              <a:rPr lang="en-US" sz="4000" dirty="0"/>
            </a:br>
            <a:r>
              <a:rPr lang="en-US" sz="4000" dirty="0" err="1"/>
              <a:t>dar</a:t>
            </a:r>
            <a:r>
              <a:rPr lang="en-US" sz="4000" dirty="0"/>
              <a:t> (to give) in the </a:t>
            </a:r>
            <a:r>
              <a:rPr lang="en-US" sz="4000" dirty="0" err="1"/>
              <a:t>preterite</a:t>
            </a: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2209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err="1"/>
              <a:t>di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err="1"/>
              <a:t>diste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err="1"/>
              <a:t>dio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48437"/>
            <a:ext cx="4038600" cy="2286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err="1"/>
              <a:t>dimos</a:t>
            </a:r>
            <a:endParaRPr lang="en-US" dirty="0"/>
          </a:p>
          <a:p>
            <a:pPr eaLnBrk="1" hangingPunct="1">
              <a:buNone/>
            </a:pPr>
            <a:r>
              <a:rPr lang="en-US" dirty="0" err="1"/>
              <a:t>disteis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err="1"/>
              <a:t>dieron</a:t>
            </a:r>
            <a:endParaRPr lang="en-US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1163" y="3733800"/>
            <a:ext cx="8382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/>
              <a:t>Yo</a:t>
            </a:r>
            <a:r>
              <a:rPr lang="en-US" i="1" dirty="0"/>
              <a:t> ___________ mi </a:t>
            </a:r>
            <a:r>
              <a:rPr lang="en-US" i="1" dirty="0" err="1"/>
              <a:t>tarea</a:t>
            </a:r>
            <a:r>
              <a:rPr lang="en-US" i="1" dirty="0"/>
              <a:t> a la </a:t>
            </a:r>
            <a:r>
              <a:rPr lang="en-US" i="1" dirty="0" err="1"/>
              <a:t>maestra</a:t>
            </a:r>
            <a:r>
              <a:rPr lang="en-US" i="1" dirty="0"/>
              <a:t>.</a:t>
            </a:r>
          </a:p>
          <a:p>
            <a:pPr>
              <a:spcBef>
                <a:spcPct val="50000"/>
              </a:spcBef>
            </a:pPr>
            <a:r>
              <a:rPr lang="es-MX" i="1" dirty="0"/>
              <a:t>Tú _____________ un beso a tu </a:t>
            </a:r>
            <a:r>
              <a:rPr lang="es-MX" i="1" dirty="0" err="1"/>
              <a:t>mam</a:t>
            </a:r>
            <a:r>
              <a:rPr lang="en-US" i="1" dirty="0"/>
              <a:t>á</a:t>
            </a:r>
            <a:r>
              <a:rPr lang="es-MX" i="1" dirty="0"/>
              <a:t>.</a:t>
            </a:r>
            <a:endParaRPr lang="en-US" i="1" dirty="0"/>
          </a:p>
          <a:p>
            <a:pPr>
              <a:spcBef>
                <a:spcPct val="50000"/>
              </a:spcBef>
            </a:pPr>
            <a:r>
              <a:rPr lang="en-US" i="1" dirty="0"/>
              <a:t>Juan _____________ el </a:t>
            </a:r>
            <a:r>
              <a:rPr lang="en-US" i="1" dirty="0" err="1"/>
              <a:t>lápiz</a:t>
            </a:r>
            <a:r>
              <a:rPr lang="en-US" i="1" dirty="0"/>
              <a:t> a </a:t>
            </a:r>
            <a:r>
              <a:rPr lang="en-US" i="1" dirty="0" err="1"/>
              <a:t>su</a:t>
            </a:r>
            <a:r>
              <a:rPr lang="en-US" i="1" dirty="0"/>
              <a:t> amigo. 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Pablo y </a:t>
            </a:r>
            <a:r>
              <a:rPr lang="en-US" i="1" dirty="0" err="1"/>
              <a:t>yo</a:t>
            </a:r>
            <a:r>
              <a:rPr lang="en-US" i="1" dirty="0"/>
              <a:t> ____________ el </a:t>
            </a:r>
            <a:r>
              <a:rPr lang="en-US" i="1" dirty="0" err="1"/>
              <a:t>libro</a:t>
            </a:r>
            <a:r>
              <a:rPr lang="en-US" i="1" dirty="0"/>
              <a:t> a la </a:t>
            </a:r>
            <a:r>
              <a:rPr lang="en-US" i="1" dirty="0" err="1"/>
              <a:t>biblioteca</a:t>
            </a:r>
            <a:r>
              <a:rPr lang="en-US" i="1" dirty="0"/>
              <a:t>.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Benito y t</a:t>
            </a:r>
            <a:r>
              <a:rPr lang="es-MX" i="1" dirty="0"/>
              <a:t>ú ____________________ comida al perro.</a:t>
            </a:r>
            <a:endParaRPr lang="en-US" i="1" dirty="0"/>
          </a:p>
          <a:p>
            <a:pPr>
              <a:spcBef>
                <a:spcPct val="50000"/>
              </a:spcBef>
            </a:pPr>
            <a:r>
              <a:rPr lang="en-US" i="1" dirty="0"/>
              <a:t>Berta y Mario ____________ un </a:t>
            </a:r>
            <a:r>
              <a:rPr lang="en-US" i="1" dirty="0" err="1"/>
              <a:t>regalo</a:t>
            </a:r>
            <a:r>
              <a:rPr lang="en-US" i="1" dirty="0"/>
              <a:t> a la </a:t>
            </a:r>
            <a:r>
              <a:rPr lang="en-US" i="1" dirty="0" err="1"/>
              <a:t>niña</a:t>
            </a:r>
            <a:r>
              <a:rPr lang="en-US" i="1" dirty="0"/>
              <a:t>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14400" y="4495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dio</a:t>
            </a:r>
            <a:endParaRPr lang="en-US" sz="240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905000" y="5715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dieron</a:t>
            </a:r>
            <a:endParaRPr lang="en-US" sz="2400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62000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di</a:t>
            </a:r>
            <a:endParaRPr lang="en-US" sz="2400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676400" y="4876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dimos</a:t>
            </a:r>
            <a:endParaRPr lang="en-US" sz="2400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447800" y="5257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dieron</a:t>
            </a:r>
            <a:r>
              <a:rPr lang="en-US" sz="2400" dirty="0"/>
              <a:t> / </a:t>
            </a:r>
            <a:r>
              <a:rPr lang="en-US" sz="2400" dirty="0" err="1"/>
              <a:t>disteis</a:t>
            </a:r>
            <a:r>
              <a:rPr lang="en-US" dirty="0"/>
              <a:t> 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38200" y="403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diste</a:t>
            </a:r>
            <a:endParaRPr lang="en-US" sz="2400" dirty="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00200" y="1676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(I gave)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562100" y="2164556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(you gave)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76400" y="2667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</a:t>
            </a:r>
            <a:r>
              <a:rPr lang="en-US" dirty="0" err="1"/>
              <a:t>he,she,it</a:t>
            </a:r>
            <a:r>
              <a:rPr lang="en-US" dirty="0"/>
              <a:t>  gave)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553200" y="2743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(they, you all gave)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6477000" y="1676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(we gave)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477000" y="2185193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(you all gave)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9222" grpId="0"/>
      <p:bldP spid="9223" grpId="0"/>
      <p:bldP spid="9224" grpId="0"/>
      <p:bldP spid="9225" grpId="0"/>
      <p:bldP spid="9226" grpId="0"/>
      <p:bldP spid="9228" grpId="0"/>
      <p:bldP spid="9229" grpId="0"/>
      <p:bldP spid="9230" grpId="0"/>
      <p:bldP spid="17" grpId="0"/>
      <p:bldP spid="19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¡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and –</a:t>
            </a:r>
            <a:r>
              <a:rPr lang="en-US" dirty="0" err="1"/>
              <a:t>er</a:t>
            </a:r>
            <a:r>
              <a:rPr lang="en-US" dirty="0"/>
              <a:t> verbs that have a stem-change in the present tense are regular in the </a:t>
            </a:r>
            <a:r>
              <a:rPr lang="en-US" dirty="0" err="1"/>
              <a:t>preterite</a:t>
            </a:r>
            <a:r>
              <a:rPr lang="en-US" dirty="0"/>
              <a:t>. They do NOT have a stem- change!!!</a:t>
            </a:r>
          </a:p>
          <a:p>
            <a:r>
              <a:rPr lang="en-US" dirty="0"/>
              <a:t>-</a:t>
            </a:r>
            <a:r>
              <a:rPr lang="en-US" dirty="0" err="1"/>
              <a:t>ir</a:t>
            </a:r>
            <a:r>
              <a:rPr lang="en-US" dirty="0"/>
              <a:t> verbs that have a stem-change in the present tense also have a stem-change in the </a:t>
            </a:r>
            <a:r>
              <a:rPr lang="en-US" dirty="0" err="1"/>
              <a:t>preterite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964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358"/>
            <a:ext cx="8229600" cy="995362"/>
          </a:xfrm>
        </p:spPr>
        <p:txBody>
          <a:bodyPr/>
          <a:lstStyle/>
          <a:p>
            <a:r>
              <a:rPr lang="en-US" sz="3600" dirty="0"/>
              <a:t>Preterite of stem-changing verbs</a:t>
            </a:r>
            <a:br>
              <a:rPr lang="en-US" sz="3600" dirty="0"/>
            </a:br>
            <a:r>
              <a:rPr lang="en-US" sz="3600" dirty="0"/>
              <a:t>-</a:t>
            </a:r>
            <a:r>
              <a:rPr lang="en-US" sz="3600" dirty="0" err="1"/>
              <a:t>ar</a:t>
            </a:r>
            <a:r>
              <a:rPr lang="en-US" sz="3600" dirty="0"/>
              <a:t> and -</a:t>
            </a:r>
            <a:r>
              <a:rPr lang="en-US" sz="3600" dirty="0" err="1"/>
              <a:t>er</a:t>
            </a:r>
            <a:r>
              <a:rPr lang="en-US" sz="3600" dirty="0"/>
              <a:t>     </a:t>
            </a:r>
            <a:r>
              <a:rPr lang="en-US" sz="3600" dirty="0">
                <a:solidFill>
                  <a:srgbClr val="FF0000"/>
                </a:solidFill>
              </a:rPr>
              <a:t>vs.</a:t>
            </a:r>
            <a:r>
              <a:rPr lang="en-US" sz="3600" dirty="0"/>
              <a:t>       -</a:t>
            </a:r>
            <a:r>
              <a:rPr lang="en-US" sz="3600" dirty="0" err="1"/>
              <a:t>ir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en-US" sz="2800" dirty="0"/>
              <a:t>-</a:t>
            </a:r>
            <a:r>
              <a:rPr lang="en-US" sz="2800" dirty="0" err="1"/>
              <a:t>ar</a:t>
            </a:r>
            <a:r>
              <a:rPr lang="en-US" sz="2800" dirty="0"/>
              <a:t> and –</a:t>
            </a:r>
            <a:r>
              <a:rPr lang="en-US" sz="2800" dirty="0" err="1"/>
              <a:t>er</a:t>
            </a:r>
            <a:r>
              <a:rPr lang="en-US" sz="2800" dirty="0"/>
              <a:t> stem-changing verbs have no stem-change in the </a:t>
            </a:r>
            <a:r>
              <a:rPr lang="en-US" sz="2800" dirty="0" err="1"/>
              <a:t>preterite</a:t>
            </a:r>
            <a:r>
              <a:rPr lang="en-US" sz="2800" dirty="0"/>
              <a:t>. </a:t>
            </a:r>
          </a:p>
          <a:p>
            <a:r>
              <a:rPr lang="en-US" sz="2800" dirty="0"/>
              <a:t>-</a:t>
            </a:r>
            <a:r>
              <a:rPr lang="en-US" sz="2800" dirty="0" err="1"/>
              <a:t>ir</a:t>
            </a:r>
            <a:r>
              <a:rPr lang="en-US" sz="2800" dirty="0"/>
              <a:t> stem-changing verbs, however, do have a stem-change. </a:t>
            </a:r>
          </a:p>
          <a:p>
            <a:r>
              <a:rPr lang="en-US" sz="2800" dirty="0"/>
              <a:t>Stem-changing –</a:t>
            </a:r>
            <a:r>
              <a:rPr lang="en-US" sz="2800" dirty="0" err="1"/>
              <a:t>ir</a:t>
            </a:r>
            <a:r>
              <a:rPr lang="en-US" sz="2800" dirty="0"/>
              <a:t> verbs, in the </a:t>
            </a:r>
            <a:r>
              <a:rPr lang="en-US" sz="2800" dirty="0" err="1"/>
              <a:t>preterite</a:t>
            </a:r>
            <a:r>
              <a:rPr lang="en-US" sz="2800" dirty="0"/>
              <a:t> ONLY, have a stem-change in the </a:t>
            </a:r>
            <a:r>
              <a:rPr lang="en-US" sz="2800" dirty="0" err="1"/>
              <a:t>Ud</a:t>
            </a:r>
            <a:r>
              <a:rPr lang="en-US" sz="2800" dirty="0"/>
              <a:t>./</a:t>
            </a:r>
            <a:r>
              <a:rPr lang="en-US" sz="2800" dirty="0" err="1"/>
              <a:t>él</a:t>
            </a:r>
            <a:r>
              <a:rPr lang="en-US" sz="2800" dirty="0"/>
              <a:t>/</a:t>
            </a:r>
            <a:r>
              <a:rPr lang="en-US" sz="2800" dirty="0" err="1"/>
              <a:t>ella</a:t>
            </a:r>
            <a:r>
              <a:rPr lang="en-US" sz="2800" dirty="0"/>
              <a:t> form and in the </a:t>
            </a:r>
            <a:r>
              <a:rPr lang="en-US" sz="2800" dirty="0" err="1"/>
              <a:t>Uds</a:t>
            </a:r>
            <a:r>
              <a:rPr lang="en-US" sz="2800" dirty="0"/>
              <a:t>./</a:t>
            </a:r>
            <a:r>
              <a:rPr lang="en-US" sz="2800" dirty="0" err="1"/>
              <a:t>ellos,ellas</a:t>
            </a:r>
            <a:r>
              <a:rPr lang="en-US" sz="2800" dirty="0"/>
              <a:t> form. </a:t>
            </a:r>
          </a:p>
          <a:p>
            <a:r>
              <a:rPr lang="en-US" sz="2800" dirty="0"/>
              <a:t>The stem-change consists of either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/>
              <a:t> → 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FF0000"/>
                </a:solidFill>
              </a:rPr>
              <a:t>o</a:t>
            </a:r>
            <a:r>
              <a:rPr lang="en-US" sz="2800" dirty="0"/>
              <a:t> → </a:t>
            </a:r>
            <a:r>
              <a:rPr lang="en-US" sz="2800" dirty="0">
                <a:solidFill>
                  <a:srgbClr val="FF0000"/>
                </a:solidFill>
              </a:rPr>
              <a:t>u</a:t>
            </a:r>
            <a:r>
              <a:rPr lang="en-US" sz="2800" dirty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529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361"/>
            <a:ext cx="8229600" cy="743639"/>
          </a:xfrm>
        </p:spPr>
        <p:txBody>
          <a:bodyPr/>
          <a:lstStyle/>
          <a:p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Cerr</a:t>
            </a:r>
            <a:r>
              <a:rPr lang="en-US" b="1" dirty="0"/>
              <a:t>ar</a:t>
            </a:r>
            <a:r>
              <a:rPr lang="en-US" dirty="0"/>
              <a:t> (</a:t>
            </a:r>
            <a:r>
              <a:rPr lang="en-US" dirty="0" err="1"/>
              <a:t>e:ie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Present: La </a:t>
            </a:r>
            <a:r>
              <a:rPr lang="en-US" dirty="0" err="1"/>
              <a:t>tienda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b="1" dirty="0" err="1"/>
              <a:t>ie</a:t>
            </a:r>
            <a:r>
              <a:rPr lang="en-US" dirty="0" err="1"/>
              <a:t>rra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Preterite</a:t>
            </a:r>
            <a:r>
              <a:rPr lang="en-US" dirty="0"/>
              <a:t>: La </a:t>
            </a:r>
            <a:r>
              <a:rPr lang="en-US" dirty="0" err="1"/>
              <a:t>tienda</a:t>
            </a:r>
            <a:r>
              <a:rPr lang="en-US" dirty="0"/>
              <a:t> </a:t>
            </a:r>
            <a:r>
              <a:rPr lang="en-US" dirty="0" err="1"/>
              <a:t>cerró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Volv</a:t>
            </a:r>
            <a:r>
              <a:rPr lang="en-US" b="1" dirty="0" err="1"/>
              <a:t>er</a:t>
            </a:r>
            <a:r>
              <a:rPr lang="en-US" dirty="0"/>
              <a:t>(</a:t>
            </a:r>
            <a:r>
              <a:rPr lang="en-US" dirty="0" err="1"/>
              <a:t>o:ue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Present: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="1" dirty="0" err="1"/>
              <a:t>ue</a:t>
            </a:r>
            <a:r>
              <a:rPr lang="en-US" dirty="0" err="1"/>
              <a:t>lvo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Preterite</a:t>
            </a:r>
            <a:r>
              <a:rPr lang="en-US" dirty="0"/>
              <a:t>: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volví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Consegu</a:t>
            </a:r>
            <a:r>
              <a:rPr lang="en-US" b="1" dirty="0" err="1"/>
              <a:t>ir</a:t>
            </a:r>
            <a:r>
              <a:rPr lang="en-US" dirty="0"/>
              <a:t> (</a:t>
            </a:r>
            <a:r>
              <a:rPr lang="en-US" dirty="0" err="1"/>
              <a:t>e:i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Present: El </a:t>
            </a:r>
            <a:r>
              <a:rPr lang="en-US" dirty="0" err="1"/>
              <a:t>chico</a:t>
            </a:r>
            <a:r>
              <a:rPr lang="en-US" dirty="0"/>
              <a:t> </a:t>
            </a:r>
            <a:r>
              <a:rPr lang="en-US" dirty="0" err="1"/>
              <a:t>cons</a:t>
            </a:r>
            <a:r>
              <a:rPr lang="en-US" b="1" dirty="0" err="1"/>
              <a:t>i</a:t>
            </a:r>
            <a:r>
              <a:rPr lang="en-US" dirty="0" err="1"/>
              <a:t>gue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Preterite</a:t>
            </a:r>
            <a:r>
              <a:rPr lang="en-US" dirty="0"/>
              <a:t>: El </a:t>
            </a:r>
            <a:r>
              <a:rPr lang="en-US" dirty="0" err="1"/>
              <a:t>chico</a:t>
            </a:r>
            <a:r>
              <a:rPr lang="en-US" dirty="0"/>
              <a:t> </a:t>
            </a:r>
            <a:r>
              <a:rPr lang="en-US" dirty="0" err="1"/>
              <a:t>cons</a:t>
            </a:r>
            <a:r>
              <a:rPr lang="en-US" b="1" dirty="0" err="1"/>
              <a:t>i</a:t>
            </a:r>
            <a:r>
              <a:rPr lang="en-US" dirty="0" err="1"/>
              <a:t>guió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70072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892</Words>
  <Application>Microsoft Office PowerPoint</Application>
  <PresentationFormat>On-screen Show (4:3)</PresentationFormat>
  <Paragraphs>238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Rounded MT Bold</vt:lpstr>
      <vt:lpstr>Calibri</vt:lpstr>
      <vt:lpstr>Default Design</vt:lpstr>
      <vt:lpstr>iRespondGraphMaster</vt:lpstr>
      <vt:lpstr>1_Default Design</vt:lpstr>
      <vt:lpstr>¡El Pretérito! </vt:lpstr>
      <vt:lpstr>-ar endings </vt:lpstr>
      <vt:lpstr>-er and –ir endings </vt:lpstr>
      <vt:lpstr>*Irregular  ir :(to go) in the preterite</vt:lpstr>
      <vt:lpstr>*Irregular  hacer (to do or make) in the preterite</vt:lpstr>
      <vt:lpstr>*Irregular  dar (to give) in the preterite</vt:lpstr>
      <vt:lpstr>¡Muy Importante!</vt:lpstr>
      <vt:lpstr>Preterite of stem-changing verbs -ar and -er     vs.       -ir</vt:lpstr>
      <vt:lpstr>Ejemplos</vt:lpstr>
      <vt:lpstr>SPECIAL RULE the –car, -gar, -zar rule </vt:lpstr>
      <vt:lpstr>Ejemplos</vt:lpstr>
      <vt:lpstr>Verbs with spelling changes in the preterite!!!</vt:lpstr>
      <vt:lpstr>Creer </vt:lpstr>
      <vt:lpstr>Leer</vt:lpstr>
      <vt:lpstr>Oír </vt:lpstr>
      <vt:lpstr>Ver</vt:lpstr>
      <vt:lpstr>Words Commonly used with the preterite</vt:lpstr>
      <vt:lpstr>¡Vamos a practicar! Conjugate the following verbs using the preterite tense</vt:lpstr>
      <vt:lpstr>¡Vamos a practicar! Conjugate the following verbs using the preterite tense</vt:lpstr>
      <vt:lpstr>Respuestas: Translate the following…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Preterito! Speaking about the past…</dc:title>
  <dc:creator>Cobb County School District</dc:creator>
  <cp:lastModifiedBy>Yadira Thomas</cp:lastModifiedBy>
  <cp:revision>164</cp:revision>
  <dcterms:created xsi:type="dcterms:W3CDTF">2008-09-27T19:19:18Z</dcterms:created>
  <dcterms:modified xsi:type="dcterms:W3CDTF">2020-04-29T17:28:13Z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