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35" r:id="rId3"/>
    <p:sldMasterId id="2147483747" r:id="rId4"/>
  </p:sldMasterIdLst>
  <p:handoutMasterIdLst>
    <p:handoutMasterId r:id="rId22"/>
  </p:handoutMasterIdLst>
  <p:sldIdLst>
    <p:sldId id="266" r:id="rId5"/>
    <p:sldId id="274" r:id="rId6"/>
    <p:sldId id="275" r:id="rId7"/>
    <p:sldId id="268" r:id="rId8"/>
    <p:sldId id="256" r:id="rId9"/>
    <p:sldId id="259" r:id="rId10"/>
    <p:sldId id="264" r:id="rId11"/>
    <p:sldId id="265" r:id="rId12"/>
    <p:sldId id="267" r:id="rId13"/>
    <p:sldId id="258" r:id="rId14"/>
    <p:sldId id="260" r:id="rId15"/>
    <p:sldId id="261" r:id="rId16"/>
    <p:sldId id="262" r:id="rId17"/>
    <p:sldId id="263" r:id="rId18"/>
    <p:sldId id="270" r:id="rId19"/>
    <p:sldId id="271" r:id="rId20"/>
    <p:sldId id="272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CCFF"/>
    <a:srgbClr val="66FF33"/>
    <a:srgbClr val="A365D1"/>
    <a:srgbClr val="66FF66"/>
    <a:srgbClr val="FF9966"/>
    <a:srgbClr val="FF0000"/>
    <a:srgbClr val="CC99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3205-1D0A-461C-B65B-8249EE76DA02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B5000-E732-4A4D-A70E-9B1AB50AE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7208B-F837-4DD9-A926-A12A44021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0926-0ED4-41BA-A56E-9559FE70E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D1DB2-22D8-4BF7-AD4D-9D4B336AF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2585A95-0866-405A-B5A5-FEF90E9F7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83F0CB7-6800-43BD-9776-B0AEE6ABF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87B8C80-9896-4499-99C0-DD4BF2F26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7C3A5FC-F7B3-4143-9447-0F1DA8086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8843E33-F31F-4655-92FC-CDD0B0BA3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B0356BE-C797-47A3-B7F0-8915E6EA7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755A4A8-7DD8-43FC-9893-A87321633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67154D1-72AC-4032-9FAD-19640ADA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43D8-0BAC-4EB0-8F1B-F74A08DD2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E0C8958-E86A-49A9-9266-8BFC1B4A0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E52C5CE-393F-42E0-8C14-BE58E61A5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2E849-D63C-40E0-9A1B-7D4D38E9B0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60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3A80A-C7C4-486F-A6D8-EE68E6B60E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61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8E40-70AC-4FA8-AB35-C4EDCB0E73B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72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91503-A5F5-43C2-B717-7843C6545F1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14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AD61-AB7F-49ED-82F9-751082E9547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029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091C-4556-4B07-8F11-B299C0BDCB5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54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66F62-83FC-42CB-8FCD-4F029B80B7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33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8C2C4-EF30-4B46-8149-C7B2FD3DB5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8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B66E-F08A-4CC2-BC56-3A8EAB546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A8C2-720C-4C82-A63C-474240B3DF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34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20E3-7FC1-4D60-BBAE-0CAC3C1A36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36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9E38-E5C8-45BF-899D-A1D36557380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978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2E849-D63C-40E0-9A1B-7D4D38E9B0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17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3A80A-C7C4-486F-A6D8-EE68E6B60E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352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8E40-70AC-4FA8-AB35-C4EDCB0E73B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12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91503-A5F5-43C2-B717-7843C6545F1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14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AD61-AB7F-49ED-82F9-751082E9547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91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091C-4556-4B07-8F11-B299C0BDCB5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53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66F62-83FC-42CB-8FCD-4F029B80B7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9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A5AE-96C4-4CE4-8047-4132E8C23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8C2C4-EF30-4B46-8149-C7B2FD3DB5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406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A8C2-720C-4C82-A63C-474240B3DF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69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20E3-7FC1-4D60-BBAE-0CAC3C1A36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91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9E38-E5C8-45BF-899D-A1D36557380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4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495B-0960-4DBC-91C3-F6C8BA16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1DAA8-AFAE-4F02-A942-F48CC664F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848E-24E4-40D3-BF42-EC020DB39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09F9A-6430-4DC8-B173-DAE3E8F1C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B9CAB-7AE6-4121-808A-4C1489115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232CF59-D2D3-432B-A2B9-FAACA5AD2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rgbClr val="D5FF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DCEB258-B61A-4BCE-AFDC-33C86230397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3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rgbClr val="D5FF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DCEB258-B61A-4BCE-AFDC-33C86230397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b="1" dirty="0" smtClean="0"/>
              <a:t>Direct Object</a:t>
            </a:r>
            <a:br>
              <a:rPr lang="en-US" sz="8800" b="1" dirty="0" smtClean="0"/>
            </a:br>
            <a:r>
              <a:rPr lang="en-US" sz="8800" b="1" dirty="0" smtClean="0"/>
              <a:t>Pronouns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 Rounded MT Bold" pitchFamily="34" charset="0"/>
              </a:rPr>
              <a:t>1. </a:t>
            </a:r>
            <a:r>
              <a:rPr lang="en-US" dirty="0" err="1" smtClean="0">
                <a:latin typeface="Arial Rounded MT Bold" pitchFamily="34" charset="0"/>
              </a:rPr>
              <a:t>Ellos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tienen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el </a:t>
            </a:r>
            <a:r>
              <a:rPr lang="en-US" dirty="0" err="1" smtClean="0">
                <a:solidFill>
                  <a:srgbClr val="FF0000"/>
                </a:solidFill>
                <a:latin typeface="Arial Rounded MT Bold" pitchFamily="34" charset="0"/>
              </a:rPr>
              <a:t>libro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They have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the book</a:t>
            </a:r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.</a:t>
            </a:r>
          </a:p>
          <a:p>
            <a:pPr eaLnBrk="1" hangingPunct="1"/>
            <a:r>
              <a:rPr lang="en-US" dirty="0" err="1" smtClean="0">
                <a:solidFill>
                  <a:schemeClr val="tx2"/>
                </a:solidFill>
                <a:latin typeface="Arial Rounded MT Bold" pitchFamily="34" charset="0"/>
              </a:rPr>
              <a:t>Ellos</a:t>
            </a:r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lo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tienen</a:t>
            </a:r>
            <a:r>
              <a:rPr lang="en-US" dirty="0" smtClean="0">
                <a:latin typeface="Arial Rounded MT Bold" pitchFamily="34" charset="0"/>
              </a:rPr>
              <a:t>.</a:t>
            </a:r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What do they have?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THE BOOK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They have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it</a:t>
            </a:r>
            <a:r>
              <a:rPr lang="en-US" dirty="0" smtClean="0">
                <a:latin typeface="Arial Rounded MT Bold" pitchFamily="34" charset="0"/>
              </a:rPr>
              <a:t>.</a:t>
            </a:r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Rounded MT Bold" pitchFamily="34" charset="0"/>
              </a:rPr>
              <a:t>2. </a:t>
            </a:r>
            <a:r>
              <a:rPr lang="en-US" dirty="0" err="1" smtClean="0">
                <a:latin typeface="Arial Rounded MT Bold" pitchFamily="34" charset="0"/>
              </a:rPr>
              <a:t>Tú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haces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las </a:t>
            </a:r>
            <a:r>
              <a:rPr lang="en-US" dirty="0" err="1" smtClean="0">
                <a:solidFill>
                  <a:srgbClr val="FF0000"/>
                </a:solidFill>
                <a:latin typeface="Arial Rounded MT Bold" pitchFamily="34" charset="0"/>
              </a:rPr>
              <a:t>maletas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You pack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the suitcases</a:t>
            </a:r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.</a:t>
            </a:r>
          </a:p>
          <a:p>
            <a:pPr eaLnBrk="1" hangingPunct="1"/>
            <a:r>
              <a:rPr lang="en-US" dirty="0" err="1" smtClean="0">
                <a:solidFill>
                  <a:schemeClr val="tx2"/>
                </a:solidFill>
                <a:latin typeface="Arial Rounded MT Bold" pitchFamily="34" charset="0"/>
              </a:rPr>
              <a:t>Tú</a:t>
            </a:r>
            <a:r>
              <a:rPr lang="en-US" dirty="0" smtClean="0">
                <a:solidFill>
                  <a:schemeClr val="tx2"/>
                </a:solidFill>
                <a:latin typeface="Arial Rounded MT Bold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las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haces</a:t>
            </a:r>
            <a:r>
              <a:rPr lang="en-US" dirty="0" smtClean="0">
                <a:latin typeface="Arial Rounded MT Bold" pitchFamily="34" charset="0"/>
              </a:rPr>
              <a:t>. You pack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them</a:t>
            </a:r>
            <a:r>
              <a:rPr lang="en-US" dirty="0" smtClean="0">
                <a:latin typeface="Arial Rounded MT Bold" pitchFamily="34" charset="0"/>
              </a:rPr>
              <a:t>.</a:t>
            </a:r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eaLnBrk="1" hangingPunct="1"/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Lo,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Impact"/>
              </a:rPr>
              <a:t>los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, la,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Impact"/>
              </a:rPr>
              <a:t>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198"/>
            <a:ext cx="8991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¡</a:t>
            </a:r>
            <a:r>
              <a:rPr lang="en-US" sz="3200" dirty="0" err="1" smtClean="0"/>
              <a:t>Vamos</a:t>
            </a:r>
            <a:r>
              <a:rPr lang="en-US" sz="3200" dirty="0" smtClean="0"/>
              <a:t> a </a:t>
            </a:r>
            <a:r>
              <a:rPr lang="en-US" sz="3200" dirty="0" err="1" smtClean="0"/>
              <a:t>practicar</a:t>
            </a:r>
            <a:r>
              <a:rPr lang="en-US" sz="3200" dirty="0" smtClean="0"/>
              <a:t>!</a:t>
            </a:r>
            <a:br>
              <a:rPr lang="en-US" sz="3200" dirty="0" smtClean="0"/>
            </a:br>
            <a:r>
              <a:rPr lang="en-US" sz="3200" dirty="0" smtClean="0"/>
              <a:t>Re-write the sentence using the DOP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791200"/>
          </a:xfrm>
          <a:solidFill>
            <a:schemeClr val="accent1"/>
          </a:solidFill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Jugamos a las cartas. </a:t>
            </a:r>
          </a:p>
          <a:p>
            <a:pPr marL="514350" indent="-514350">
              <a:buFontTx/>
              <a:buAutoNum type="arabicPeriod"/>
            </a:pPr>
            <a:endParaRPr lang="en-US" altLang="en-US" dirty="0"/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El </a:t>
            </a:r>
            <a:r>
              <a:rPr lang="en-US" altLang="en-US" dirty="0" smtClean="0"/>
              <a:t>inspector </a:t>
            </a:r>
            <a:r>
              <a:rPr lang="en-US" altLang="en-US" dirty="0" err="1"/>
              <a:t>saca</a:t>
            </a:r>
            <a:r>
              <a:rPr lang="en-US" altLang="en-US" dirty="0"/>
              <a:t> </a:t>
            </a:r>
            <a:r>
              <a:rPr lang="en-US" altLang="en-US" dirty="0" err="1"/>
              <a:t>fotos</a:t>
            </a:r>
            <a:r>
              <a:rPr lang="en-US" altLang="en-US" dirty="0"/>
              <a:t>. </a:t>
            </a:r>
          </a:p>
          <a:p>
            <a:pPr marL="514350" indent="-514350">
              <a:buFontTx/>
              <a:buAutoNum type="arabicPeriod"/>
            </a:pPr>
            <a:endParaRPr lang="en-US" altLang="en-US" dirty="0"/>
          </a:p>
          <a:p>
            <a:pPr marL="514350" indent="-514350">
              <a:buFontTx/>
              <a:buAutoNum type="arabicPeriod"/>
            </a:pPr>
            <a:r>
              <a:rPr lang="en-US" altLang="en-US" dirty="0" err="1"/>
              <a:t>Mi</a:t>
            </a:r>
            <a:r>
              <a:rPr lang="en-US" altLang="en-US" dirty="0"/>
              <a:t> </a:t>
            </a:r>
            <a:r>
              <a:rPr lang="en-US" altLang="en-US" dirty="0" err="1"/>
              <a:t>madre</a:t>
            </a:r>
            <a:r>
              <a:rPr lang="en-US" altLang="en-US" dirty="0"/>
              <a:t> </a:t>
            </a:r>
            <a:r>
              <a:rPr lang="en-US" altLang="en-US" dirty="0" err="1"/>
              <a:t>tiene</a:t>
            </a:r>
            <a:r>
              <a:rPr lang="en-US" altLang="en-US" dirty="0"/>
              <a:t> 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perros</a:t>
            </a:r>
            <a:r>
              <a:rPr lang="en-US" altLang="en-US" dirty="0"/>
              <a:t>.</a:t>
            </a:r>
          </a:p>
          <a:p>
            <a:pPr marL="514350" indent="-514350">
              <a:buFontTx/>
              <a:buAutoNum type="arabicPeriod"/>
            </a:pPr>
            <a:endParaRPr lang="en-US" altLang="en-US" dirty="0"/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¡No </a:t>
            </a:r>
            <a:r>
              <a:rPr lang="en-US" altLang="en-US" dirty="0" err="1"/>
              <a:t>tengo</a:t>
            </a:r>
            <a:r>
              <a:rPr lang="en-US" altLang="en-US" dirty="0"/>
              <a:t> mi </a:t>
            </a:r>
            <a:r>
              <a:rPr lang="en-US" altLang="en-US" dirty="0" err="1"/>
              <a:t>pasaporte</a:t>
            </a:r>
            <a:r>
              <a:rPr lang="en-US" altLang="en-US" dirty="0"/>
              <a:t>! </a:t>
            </a:r>
          </a:p>
          <a:p>
            <a:pPr marL="514350" indent="-514350">
              <a:buFontTx/>
              <a:buAutoNum type="arabicPeriod"/>
            </a:pPr>
            <a:endParaRPr lang="en-US" altLang="en-US" dirty="0"/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Los </a:t>
            </a:r>
            <a:r>
              <a:rPr lang="en-US" altLang="en-US" dirty="0" err="1"/>
              <a:t>pasajeros</a:t>
            </a:r>
            <a:r>
              <a:rPr lang="en-US" altLang="en-US" dirty="0"/>
              <a:t> </a:t>
            </a:r>
            <a:r>
              <a:rPr lang="en-US" altLang="en-US" dirty="0" err="1"/>
              <a:t>miran</a:t>
            </a:r>
            <a:r>
              <a:rPr lang="en-US" altLang="en-US" dirty="0"/>
              <a:t> el </a:t>
            </a:r>
            <a:r>
              <a:rPr lang="en-US" altLang="en-US" dirty="0" err="1" smtClean="0"/>
              <a:t>avión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pPr eaLnBrk="1" hangingPunct="1"/>
            <a:endParaRPr lang="en-US" dirty="0" smtClean="0">
              <a:latin typeface="Arial Rounded MT Bold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1572650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i="1" dirty="0" err="1" smtClean="0">
                <a:solidFill>
                  <a:srgbClr val="CC66FF"/>
                </a:solidFill>
              </a:rPr>
              <a:t>Nosotros</a:t>
            </a:r>
            <a:r>
              <a:rPr lang="en-US" altLang="en-US" sz="3600" b="1" i="1" dirty="0" smtClean="0">
                <a:solidFill>
                  <a:srgbClr val="CC66FF"/>
                </a:solidFill>
              </a:rPr>
              <a:t> las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jugamos</a:t>
            </a:r>
            <a:r>
              <a:rPr lang="en-US" altLang="en-US" sz="3600" b="1" i="1" dirty="0">
                <a:solidFill>
                  <a:srgbClr val="CC66FF"/>
                </a:solidFill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27432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i="1" dirty="0">
                <a:solidFill>
                  <a:srgbClr val="CC66FF"/>
                </a:solidFill>
              </a:rPr>
              <a:t>El </a:t>
            </a:r>
            <a:r>
              <a:rPr lang="en-US" altLang="en-US" sz="3600" b="1" i="1" dirty="0" smtClean="0">
                <a:solidFill>
                  <a:srgbClr val="CC66FF"/>
                </a:solidFill>
              </a:rPr>
              <a:t>inspector </a:t>
            </a:r>
            <a:r>
              <a:rPr lang="en-US" altLang="en-US" sz="3600" b="1" i="1" dirty="0">
                <a:solidFill>
                  <a:srgbClr val="CC66FF"/>
                </a:solidFill>
              </a:rPr>
              <a:t>las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saca</a:t>
            </a:r>
            <a:r>
              <a:rPr lang="en-US" altLang="en-US" sz="3600" b="1" i="1" dirty="0">
                <a:solidFill>
                  <a:srgbClr val="CC66FF"/>
                </a:solidFill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6800" y="3882318"/>
            <a:ext cx="426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i="1" dirty="0" err="1">
                <a:solidFill>
                  <a:srgbClr val="CC66FF"/>
                </a:solidFill>
              </a:rPr>
              <a:t>Mi</a:t>
            </a:r>
            <a:r>
              <a:rPr lang="en-US" altLang="en-US" sz="3600" b="1" i="1" dirty="0">
                <a:solidFill>
                  <a:srgbClr val="CC66FF"/>
                </a:solidFill>
              </a:rPr>
              <a:t>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madre</a:t>
            </a:r>
            <a:r>
              <a:rPr lang="en-US" altLang="en-US" sz="3600" b="1" i="1" dirty="0">
                <a:solidFill>
                  <a:srgbClr val="CC66FF"/>
                </a:solidFill>
              </a:rPr>
              <a:t>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los</a:t>
            </a:r>
            <a:r>
              <a:rPr lang="en-US" altLang="en-US" sz="3600" b="1" i="1" dirty="0">
                <a:solidFill>
                  <a:srgbClr val="CC66FF"/>
                </a:solidFill>
              </a:rPr>
              <a:t>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tiene</a:t>
            </a:r>
            <a:r>
              <a:rPr lang="en-US" altLang="en-US" sz="3600" b="1" i="1" dirty="0">
                <a:solidFill>
                  <a:srgbClr val="CC66FF"/>
                </a:solidFill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66800" y="5181600"/>
            <a:ext cx="426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i="1" dirty="0">
                <a:solidFill>
                  <a:srgbClr val="CC66FF"/>
                </a:solidFill>
              </a:rPr>
              <a:t>¡No lo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tengo</a:t>
            </a:r>
            <a:r>
              <a:rPr lang="en-US" altLang="en-US" sz="3600" b="1" i="1" dirty="0">
                <a:solidFill>
                  <a:srgbClr val="CC66FF"/>
                </a:solidFill>
              </a:rPr>
              <a:t>!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38340" y="6135335"/>
            <a:ext cx="5702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i="1" dirty="0">
                <a:solidFill>
                  <a:srgbClr val="CC66FF"/>
                </a:solidFill>
              </a:rPr>
              <a:t>Los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pasajeros</a:t>
            </a:r>
            <a:r>
              <a:rPr lang="en-US" altLang="en-US" sz="3600" b="1" i="1" dirty="0">
                <a:solidFill>
                  <a:srgbClr val="CC66FF"/>
                </a:solidFill>
              </a:rPr>
              <a:t> lo </a:t>
            </a:r>
            <a:r>
              <a:rPr lang="en-US" altLang="en-US" sz="3600" b="1" i="1" dirty="0" err="1">
                <a:solidFill>
                  <a:srgbClr val="CC66FF"/>
                </a:solidFill>
              </a:rPr>
              <a:t>miran</a:t>
            </a:r>
            <a:r>
              <a:rPr lang="en-US" altLang="en-US" sz="3600" b="1" i="1" dirty="0">
                <a:solidFill>
                  <a:srgbClr val="CC66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6. Juan y Maria </a:t>
            </a:r>
            <a:r>
              <a:rPr lang="en-US" dirty="0" err="1" smtClean="0">
                <a:latin typeface="Arial Rounded MT Bold" pitchFamily="34" charset="0"/>
              </a:rPr>
              <a:t>leen</a:t>
            </a:r>
            <a:r>
              <a:rPr lang="en-US" dirty="0" smtClean="0">
                <a:latin typeface="Arial Rounded MT Bold" pitchFamily="34" charset="0"/>
              </a:rPr>
              <a:t> un </a:t>
            </a:r>
            <a:r>
              <a:rPr lang="en-US" dirty="0" err="1" smtClean="0">
                <a:latin typeface="Arial Rounded MT Bold" pitchFamily="34" charset="0"/>
              </a:rPr>
              <a:t>libro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en</a:t>
            </a:r>
            <a:r>
              <a:rPr lang="en-US" dirty="0" smtClean="0">
                <a:latin typeface="Arial Rounded MT Bold" pitchFamily="34" charset="0"/>
              </a:rPr>
              <a:t> la playa.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      Juan y Maria </a:t>
            </a:r>
            <a:r>
              <a:rPr lang="en-US" b="1" dirty="0" smtClean="0">
                <a:latin typeface="Arial Rounded MT Bold" pitchFamily="34" charset="0"/>
              </a:rPr>
              <a:t>lo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leen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7. </a:t>
            </a:r>
            <a:r>
              <a:rPr lang="en-US" dirty="0" err="1" smtClean="0">
                <a:latin typeface="Arial Rounded MT Bold" pitchFamily="34" charset="0"/>
              </a:rPr>
              <a:t>Nosotros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hacemos</a:t>
            </a:r>
            <a:r>
              <a:rPr lang="en-US" dirty="0" smtClean="0">
                <a:latin typeface="Arial Rounded MT Bold" pitchFamily="34" charset="0"/>
              </a:rPr>
              <a:t> la </a:t>
            </a:r>
            <a:r>
              <a:rPr lang="en-US" dirty="0" err="1" smtClean="0">
                <a:latin typeface="Arial Rounded MT Bold" pitchFamily="34" charset="0"/>
              </a:rPr>
              <a:t>tarea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      </a:t>
            </a:r>
            <a:r>
              <a:rPr lang="en-US" dirty="0" err="1" smtClean="0">
                <a:latin typeface="Arial Rounded MT Bold" pitchFamily="34" charset="0"/>
              </a:rPr>
              <a:t>Nosotros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b="1" dirty="0" smtClean="0">
                <a:latin typeface="Arial Rounded MT Bold" pitchFamily="34" charset="0"/>
              </a:rPr>
              <a:t>la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hacemos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8. </a:t>
            </a:r>
            <a:r>
              <a:rPr lang="en-US" dirty="0" err="1" smtClean="0">
                <a:latin typeface="Arial Rounded MT Bold" pitchFamily="34" charset="0"/>
              </a:rPr>
              <a:t>Tú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tienes</a:t>
            </a:r>
            <a:r>
              <a:rPr lang="en-US" dirty="0" smtClean="0">
                <a:latin typeface="Arial Rounded MT Bold" pitchFamily="34" charset="0"/>
              </a:rPr>
              <a:t> los </a:t>
            </a:r>
            <a:r>
              <a:rPr lang="en-US" dirty="0" err="1" smtClean="0">
                <a:latin typeface="Arial Rounded MT Bold" pitchFamily="34" charset="0"/>
              </a:rPr>
              <a:t>libros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      </a:t>
            </a:r>
            <a:r>
              <a:rPr lang="en-US" dirty="0" err="1" smtClean="0">
                <a:latin typeface="Arial Rounded MT Bold" pitchFamily="34" charset="0"/>
              </a:rPr>
              <a:t>Tú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b="1" dirty="0" err="1" smtClean="0">
                <a:latin typeface="Arial Rounded MT Bold" pitchFamily="34" charset="0"/>
              </a:rPr>
              <a:t>los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tienes</a:t>
            </a:r>
            <a:r>
              <a:rPr lang="en-US" dirty="0" smtClean="0">
                <a:latin typeface="Arial Rounded MT Bold" pitchFamily="34" charset="0"/>
              </a:rPr>
              <a:t>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9. Ella </a:t>
            </a:r>
            <a:r>
              <a:rPr lang="en-US" dirty="0" err="1" smtClean="0">
                <a:latin typeface="Arial Rounded MT Bold" pitchFamily="34" charset="0"/>
              </a:rPr>
              <a:t>compra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los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pasajes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 Rounded MT Bold" pitchFamily="34" charset="0"/>
              </a:rPr>
              <a:t>      Ella </a:t>
            </a:r>
            <a:r>
              <a:rPr lang="en-US" b="1" dirty="0" err="1" smtClean="0">
                <a:latin typeface="Arial Rounded MT Bold" pitchFamily="34" charset="0"/>
              </a:rPr>
              <a:t>los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compra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Dos </a:t>
            </a:r>
            <a:r>
              <a:rPr lang="en-US" dirty="0" err="1" smtClean="0"/>
              <a:t>verbos</a:t>
            </a:r>
            <a:r>
              <a:rPr lang="en-US" dirty="0" smtClean="0"/>
              <a:t> ¡</a:t>
            </a:r>
            <a:r>
              <a:rPr lang="en-US" dirty="0" err="1" smtClean="0"/>
              <a:t>Carambas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TRY TO write it BOTH ways!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486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dirty="0" smtClean="0"/>
              <a:t>Necesito </a:t>
            </a:r>
            <a:r>
              <a:rPr lang="en-US" dirty="0" err="1" smtClean="0"/>
              <a:t>comprar</a:t>
            </a:r>
            <a:r>
              <a:rPr lang="en-US" dirty="0" smtClean="0"/>
              <a:t> la </a:t>
            </a:r>
            <a:r>
              <a:rPr lang="en-US" dirty="0" err="1" smtClean="0"/>
              <a:t>motocicleta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s-CO" b="1" dirty="0" smtClean="0"/>
              <a:t>   La</a:t>
            </a:r>
            <a:r>
              <a:rPr lang="es-CO" dirty="0" smtClean="0"/>
              <a:t> necesito comprar</a:t>
            </a: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   Necesito </a:t>
            </a:r>
            <a:r>
              <a:rPr lang="en-US" dirty="0" err="1" smtClean="0"/>
              <a:t>comprar</a:t>
            </a:r>
            <a:r>
              <a:rPr lang="en-US" b="1" dirty="0" err="1" smtClean="0"/>
              <a:t>la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Tengo</a:t>
            </a:r>
            <a:r>
              <a:rPr lang="en-US" dirty="0" smtClean="0"/>
              <a:t> que </a:t>
            </a:r>
            <a:r>
              <a:rPr lang="en-US" dirty="0" err="1" smtClean="0"/>
              <a:t>buscar</a:t>
            </a:r>
            <a:r>
              <a:rPr lang="en-US" dirty="0" smtClean="0"/>
              <a:t> el campo.</a:t>
            </a:r>
          </a:p>
          <a:p>
            <a:pPr marL="0" indent="0" eaLnBrk="1" hangingPunct="1">
              <a:buNone/>
            </a:pPr>
            <a:r>
              <a:rPr lang="en-US" b="1" dirty="0" smtClean="0"/>
              <a:t>    Lo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que </a:t>
            </a:r>
            <a:r>
              <a:rPr lang="en-US" dirty="0" err="1" smtClean="0"/>
              <a:t>buscar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Tengo</a:t>
            </a:r>
            <a:r>
              <a:rPr lang="en-US" dirty="0" smtClean="0"/>
              <a:t> que </a:t>
            </a:r>
            <a:r>
              <a:rPr lang="en-US" dirty="0" err="1" smtClean="0"/>
              <a:t>buscar</a:t>
            </a:r>
            <a:r>
              <a:rPr lang="en-US" b="1" dirty="0" err="1" smtClean="0"/>
              <a:t>lo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las </a:t>
            </a:r>
            <a:r>
              <a:rPr lang="en-US" dirty="0" err="1" smtClean="0"/>
              <a:t>maletas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b="1" dirty="0" smtClean="0"/>
              <a:t>    Las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b="1" dirty="0" err="1" smtClean="0"/>
              <a:t>las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Dos </a:t>
            </a:r>
            <a:r>
              <a:rPr lang="en-US" dirty="0" err="1" smtClean="0"/>
              <a:t>verbos</a:t>
            </a:r>
            <a:r>
              <a:rPr lang="en-US" dirty="0" smtClean="0"/>
              <a:t>…¡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terminas</a:t>
            </a:r>
            <a:r>
              <a:rPr lang="en-US" dirty="0" smtClean="0"/>
              <a:t>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  <a:solidFill>
            <a:schemeClr val="accent1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   Necesito </a:t>
            </a:r>
            <a:r>
              <a:rPr lang="en-US" dirty="0" err="1" smtClean="0"/>
              <a:t>usar</a:t>
            </a:r>
            <a:r>
              <a:rPr lang="en-US" dirty="0" smtClean="0"/>
              <a:t> las cartas.</a:t>
            </a:r>
          </a:p>
          <a:p>
            <a:pPr marL="0" indent="0" eaLnBrk="1" hangingPunct="1">
              <a:buNone/>
            </a:pPr>
            <a:r>
              <a:rPr lang="en-US" b="1" dirty="0" smtClean="0"/>
              <a:t>   Las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 smtClean="0"/>
              <a:t>   Necesito </a:t>
            </a:r>
            <a:r>
              <a:rPr lang="en-US" dirty="0" err="1" smtClean="0"/>
              <a:t>usar</a:t>
            </a:r>
            <a:r>
              <a:rPr lang="en-US" b="1" dirty="0" err="1" smtClean="0"/>
              <a:t>las</a:t>
            </a:r>
            <a:r>
              <a:rPr lang="en-US" dirty="0" smtClean="0"/>
              <a:t>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Tenemos</a:t>
            </a:r>
            <a:r>
              <a:rPr lang="en-US" dirty="0" smtClean="0"/>
              <a:t> que </a:t>
            </a:r>
            <a:r>
              <a:rPr lang="en-US" dirty="0" err="1" smtClean="0"/>
              <a:t>comprar</a:t>
            </a:r>
            <a:r>
              <a:rPr lang="en-US" dirty="0" smtClean="0"/>
              <a:t> las </a:t>
            </a:r>
            <a:r>
              <a:rPr lang="en-US" dirty="0" err="1" smtClean="0"/>
              <a:t>tablas</a:t>
            </a:r>
            <a:r>
              <a:rPr lang="en-US" dirty="0" smtClean="0"/>
              <a:t> de </a:t>
            </a:r>
            <a:r>
              <a:rPr lang="en-US" dirty="0"/>
              <a:t>s</a:t>
            </a:r>
            <a:r>
              <a:rPr lang="en-US" dirty="0" smtClean="0"/>
              <a:t>urf.</a:t>
            </a:r>
          </a:p>
          <a:p>
            <a:pPr marL="0" indent="0" eaLnBrk="1" hangingPunct="1">
              <a:buNone/>
            </a:pPr>
            <a:r>
              <a:rPr lang="en-US" b="1" dirty="0" smtClean="0"/>
              <a:t>   Las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que </a:t>
            </a:r>
            <a:r>
              <a:rPr lang="en-US" dirty="0" err="1" smtClean="0"/>
              <a:t>comprar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Tenemos</a:t>
            </a:r>
            <a:r>
              <a:rPr lang="en-US" dirty="0" smtClean="0"/>
              <a:t> que </a:t>
            </a:r>
            <a:r>
              <a:rPr lang="en-US" dirty="0" err="1" smtClean="0"/>
              <a:t>comprar</a:t>
            </a:r>
            <a:r>
              <a:rPr lang="en-US" b="1" dirty="0" err="1" smtClean="0"/>
              <a:t>las</a:t>
            </a:r>
            <a:r>
              <a:rPr lang="en-US" dirty="0" smtClean="0"/>
              <a:t>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Present Progressive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  <a:solidFill>
            <a:schemeClr val="accent1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   Él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sacando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b="1" dirty="0" smtClean="0"/>
              <a:t>   Las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sacando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sacando</a:t>
            </a:r>
            <a:r>
              <a:rPr lang="en-US" b="1" dirty="0" err="1" smtClean="0"/>
              <a:t>las</a:t>
            </a:r>
            <a:r>
              <a:rPr lang="en-US" dirty="0" smtClean="0"/>
              <a:t>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mirando</a:t>
            </a:r>
            <a:r>
              <a:rPr lang="en-US" dirty="0" smtClean="0"/>
              <a:t> el </a:t>
            </a:r>
            <a:r>
              <a:rPr lang="en-US" dirty="0" err="1" smtClean="0"/>
              <a:t>avión</a:t>
            </a:r>
            <a:r>
              <a:rPr lang="en-US" dirty="0" smtClean="0"/>
              <a:t>. </a:t>
            </a:r>
          </a:p>
          <a:p>
            <a:pPr marL="0" indent="0" eaLnBrk="1" hangingPunct="1">
              <a:buNone/>
            </a:pPr>
            <a:r>
              <a:rPr lang="en-US" b="1" dirty="0" smtClean="0"/>
              <a:t>   Lo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mirando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mirando</a:t>
            </a:r>
            <a:r>
              <a:rPr lang="en-US" b="1" dirty="0" err="1" smtClean="0"/>
              <a:t>lo</a:t>
            </a:r>
            <a:r>
              <a:rPr lang="en-US" dirty="0" smtClean="0"/>
              <a:t>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5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Ex. ¿</a:t>
            </a:r>
            <a:r>
              <a:rPr lang="en-US" dirty="0" err="1" smtClean="0">
                <a:solidFill>
                  <a:srgbClr val="0070C0"/>
                </a:solidFill>
              </a:rPr>
              <a:t>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puedo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800" dirty="0" smtClean="0"/>
              <a:t>Sí, </a:t>
            </a:r>
            <a:r>
              <a:rPr lang="en-US" sz="2800" dirty="0" smtClean="0">
                <a:solidFill>
                  <a:srgbClr val="0070C0"/>
                </a:solidFill>
              </a:rPr>
              <a:t>me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puedes</a:t>
            </a:r>
            <a:r>
              <a:rPr lang="en-US" sz="2800" dirty="0" smtClean="0"/>
              <a:t> </a:t>
            </a:r>
            <a:r>
              <a:rPr lang="en-US" sz="2800" dirty="0" err="1" smtClean="0"/>
              <a:t>ayudar</a:t>
            </a:r>
            <a:r>
              <a:rPr lang="en-US" sz="2800" dirty="0" smtClean="0"/>
              <a:t>. / </a:t>
            </a:r>
            <a:r>
              <a:rPr lang="en-US" sz="2800" dirty="0" err="1" smtClean="0"/>
              <a:t>Sí</a:t>
            </a:r>
            <a:r>
              <a:rPr lang="en-US" sz="2800" dirty="0" smtClean="0"/>
              <a:t>, </a:t>
            </a:r>
            <a:r>
              <a:rPr lang="en-US" sz="2800" dirty="0" err="1">
                <a:solidFill>
                  <a:srgbClr val="00B050"/>
                </a:solidFill>
              </a:rPr>
              <a:t>p</a:t>
            </a:r>
            <a:r>
              <a:rPr lang="en-US" sz="2800" dirty="0" err="1" smtClean="0">
                <a:solidFill>
                  <a:srgbClr val="00B050"/>
                </a:solidFill>
              </a:rPr>
              <a:t>uedes</a:t>
            </a:r>
            <a:r>
              <a:rPr lang="en-US" sz="2800" dirty="0" smtClean="0"/>
              <a:t> </a:t>
            </a:r>
            <a:r>
              <a:rPr lang="en-US" sz="2800" dirty="0" err="1" smtClean="0"/>
              <a:t>ayudar</a:t>
            </a:r>
            <a:r>
              <a:rPr lang="en-US" sz="2800" dirty="0" err="1" smtClean="0">
                <a:solidFill>
                  <a:srgbClr val="0070C0"/>
                </a:solidFill>
              </a:rPr>
              <a:t>me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(Notice that the </a:t>
            </a:r>
            <a:r>
              <a:rPr lang="en-US" dirty="0" smtClean="0">
                <a:solidFill>
                  <a:srgbClr val="00B050"/>
                </a:solidFill>
              </a:rPr>
              <a:t>conjugated</a:t>
            </a:r>
            <a:r>
              <a:rPr lang="en-US" dirty="0" smtClean="0"/>
              <a:t> verb represents who is doing the action and the </a:t>
            </a:r>
            <a:r>
              <a:rPr lang="en-US" dirty="0" smtClean="0">
                <a:solidFill>
                  <a:srgbClr val="0070C0"/>
                </a:solidFill>
              </a:rPr>
              <a:t>DOP</a:t>
            </a:r>
            <a:r>
              <a:rPr lang="en-US" dirty="0" smtClean="0"/>
              <a:t> represents who or what receives the action.)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Ex. ¿Marta y </a:t>
            </a:r>
            <a:r>
              <a:rPr lang="en-US" sz="3000" dirty="0" err="1" smtClean="0"/>
              <a:t>tú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0070C0"/>
                </a:solidFill>
              </a:rPr>
              <a:t>me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quieren</a:t>
            </a:r>
            <a:r>
              <a:rPr lang="en-US" sz="3000" dirty="0" smtClean="0"/>
              <a:t> </a:t>
            </a:r>
            <a:r>
              <a:rPr lang="en-US" sz="3000" dirty="0" err="1" smtClean="0"/>
              <a:t>buscar</a:t>
            </a:r>
            <a:r>
              <a:rPr lang="en-US" sz="3000" dirty="0" smtClean="0"/>
              <a:t> del </a:t>
            </a:r>
            <a:r>
              <a:rPr lang="en-US" sz="3000" dirty="0" err="1" smtClean="0"/>
              <a:t>aeropuerto</a:t>
            </a:r>
            <a:r>
              <a:rPr lang="en-US" sz="3000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Me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Impact"/>
              </a:rPr>
              <a:t>te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650" y="5541388"/>
            <a:ext cx="864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Sí, </a:t>
            </a:r>
            <a:r>
              <a:rPr lang="en-US" sz="2800" dirty="0" err="1" smtClean="0">
                <a:solidFill>
                  <a:srgbClr val="0070C0"/>
                </a:solidFill>
              </a:rPr>
              <a:t>te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queremos</a:t>
            </a:r>
            <a:r>
              <a:rPr lang="en-US" sz="2800" dirty="0"/>
              <a:t> </a:t>
            </a:r>
            <a:r>
              <a:rPr lang="en-US" sz="2800" dirty="0" err="1"/>
              <a:t>buscar</a:t>
            </a:r>
            <a:r>
              <a:rPr lang="en-US" sz="2800" dirty="0"/>
              <a:t>. / </a:t>
            </a:r>
            <a:r>
              <a:rPr lang="en-US" sz="2800" dirty="0" err="1" smtClean="0"/>
              <a:t>Sí</a:t>
            </a:r>
            <a:r>
              <a:rPr lang="en-US" sz="2800" dirty="0" smtClean="0"/>
              <a:t>, </a:t>
            </a:r>
            <a:r>
              <a:rPr lang="en-US" sz="2800" dirty="0" err="1">
                <a:solidFill>
                  <a:srgbClr val="00B050"/>
                </a:solidFill>
              </a:rPr>
              <a:t>q</a:t>
            </a:r>
            <a:r>
              <a:rPr lang="en-US" sz="2800" dirty="0" err="1" smtClean="0">
                <a:solidFill>
                  <a:srgbClr val="00B050"/>
                </a:solidFill>
              </a:rPr>
              <a:t>ueremos</a:t>
            </a:r>
            <a:r>
              <a:rPr lang="en-US" sz="2800" dirty="0" smtClean="0"/>
              <a:t> </a:t>
            </a:r>
            <a:r>
              <a:rPr lang="en-US" sz="2800" dirty="0" err="1" smtClean="0"/>
              <a:t>buscar</a:t>
            </a:r>
            <a:r>
              <a:rPr lang="en-US" sz="2800" dirty="0" err="1" smtClean="0">
                <a:solidFill>
                  <a:srgbClr val="0070C0"/>
                </a:solidFill>
              </a:rPr>
              <a:t>te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61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Práctica</a:t>
            </a:r>
            <a:r>
              <a:rPr lang="en-US" b="1" dirty="0" smtClean="0">
                <a:solidFill>
                  <a:srgbClr val="0070C0"/>
                </a:solidFill>
              </a:rPr>
              <a:t> con me, </a:t>
            </a:r>
            <a:r>
              <a:rPr lang="en-US" b="1" dirty="0" err="1" smtClean="0">
                <a:solidFill>
                  <a:srgbClr val="0070C0"/>
                </a:solidFill>
              </a:rPr>
              <a:t>te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nos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smtClean="0">
                <a:solidFill>
                  <a:srgbClr val="0070C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 al </a:t>
            </a:r>
            <a:r>
              <a:rPr lang="en-US" dirty="0" err="1" smtClean="0"/>
              <a:t>aeropuerto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¿Elena, </a:t>
            </a:r>
            <a:r>
              <a:rPr lang="en-US" b="1" dirty="0" err="1" smtClean="0">
                <a:solidFill>
                  <a:srgbClr val="0070C0"/>
                </a:solidFill>
              </a:rPr>
              <a:t>nos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 con las </a:t>
            </a:r>
            <a:r>
              <a:rPr lang="en-US" dirty="0" err="1" smtClean="0"/>
              <a:t>melatas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0908" y="2285415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Sí, </a:t>
            </a:r>
            <a:r>
              <a:rPr lang="en-US" sz="2800" b="1" dirty="0" err="1" smtClean="0">
                <a:solidFill>
                  <a:srgbClr val="0070C0"/>
                </a:solidFill>
              </a:rPr>
              <a:t>te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puedo</a:t>
            </a:r>
            <a:r>
              <a:rPr lang="en-US" sz="2800" dirty="0" smtClean="0"/>
              <a:t> </a:t>
            </a:r>
            <a:r>
              <a:rPr lang="en-US" sz="2800" dirty="0" err="1" smtClean="0"/>
              <a:t>llevar</a:t>
            </a:r>
            <a:r>
              <a:rPr lang="en-US" sz="2800" dirty="0" smtClean="0"/>
              <a:t>. / </a:t>
            </a:r>
            <a:r>
              <a:rPr lang="en-US" sz="2800" dirty="0" err="1" smtClean="0"/>
              <a:t>Sí</a:t>
            </a:r>
            <a:r>
              <a:rPr lang="en-US" sz="2800" dirty="0" smtClean="0"/>
              <a:t>, </a:t>
            </a:r>
            <a:r>
              <a:rPr lang="en-US" sz="2800" dirty="0" err="1">
                <a:solidFill>
                  <a:srgbClr val="00B050"/>
                </a:solidFill>
              </a:rPr>
              <a:t>p</a:t>
            </a:r>
            <a:r>
              <a:rPr lang="en-US" sz="2800" dirty="0" err="1" smtClean="0">
                <a:solidFill>
                  <a:srgbClr val="00B050"/>
                </a:solidFill>
              </a:rPr>
              <a:t>uedo</a:t>
            </a:r>
            <a:r>
              <a:rPr lang="en-US" sz="2800" dirty="0" smtClean="0"/>
              <a:t> </a:t>
            </a:r>
            <a:r>
              <a:rPr lang="en-US" sz="2800" dirty="0" err="1" smtClean="0"/>
              <a:t>llevar</a:t>
            </a:r>
            <a:r>
              <a:rPr lang="en-US" sz="2800" b="1" dirty="0" err="1" smtClean="0">
                <a:solidFill>
                  <a:srgbClr val="0070C0"/>
                </a:solidFill>
              </a:rPr>
              <a:t>te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175493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Sí, </a:t>
            </a:r>
            <a:r>
              <a:rPr lang="en-US" sz="2800" dirty="0" err="1" smtClean="0">
                <a:solidFill>
                  <a:srgbClr val="0070C0"/>
                </a:solidFill>
              </a:rPr>
              <a:t>los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quiero</a:t>
            </a:r>
            <a:r>
              <a:rPr lang="en-US" sz="2800" dirty="0" smtClean="0"/>
              <a:t> </a:t>
            </a:r>
            <a:r>
              <a:rPr lang="en-US" sz="2800" dirty="0" err="1" smtClean="0"/>
              <a:t>ayudar</a:t>
            </a:r>
            <a:r>
              <a:rPr lang="en-US" sz="2800" dirty="0" smtClean="0"/>
              <a:t>. / </a:t>
            </a:r>
            <a:r>
              <a:rPr lang="en-US" sz="2800" dirty="0" err="1" smtClean="0"/>
              <a:t>Sí</a:t>
            </a:r>
            <a:r>
              <a:rPr lang="en-US" sz="2800" dirty="0" smtClean="0"/>
              <a:t>, </a:t>
            </a:r>
            <a:r>
              <a:rPr lang="en-US" sz="2800" dirty="0" err="1">
                <a:solidFill>
                  <a:srgbClr val="00B050"/>
                </a:solidFill>
              </a:rPr>
              <a:t>q</a:t>
            </a:r>
            <a:r>
              <a:rPr lang="en-US" sz="2800" dirty="0" err="1" smtClean="0">
                <a:solidFill>
                  <a:srgbClr val="00B050"/>
                </a:solidFill>
              </a:rPr>
              <a:t>uiero</a:t>
            </a:r>
            <a:r>
              <a:rPr lang="en-US" sz="2800" dirty="0" smtClean="0"/>
              <a:t> </a:t>
            </a:r>
            <a:r>
              <a:rPr lang="en-US" sz="2800" dirty="0" err="1" smtClean="0"/>
              <a:t>ayudar</a:t>
            </a:r>
            <a:r>
              <a:rPr lang="en-US" sz="2800" dirty="0" err="1" smtClean="0">
                <a:solidFill>
                  <a:srgbClr val="0070C0"/>
                </a:solidFill>
              </a:rPr>
              <a:t>los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55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latin typeface="Comic Sans MS" panose="030F0702030302020204" pitchFamily="66" charset="0"/>
              </a:rPr>
              <a:t>Direct Object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eaLnBrk="1" hangingPunct="1"/>
            <a:r>
              <a:rPr lang="en-US" altLang="en-US" sz="5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Receives the action of the verb directly</a:t>
            </a:r>
            <a:r>
              <a:rPr lang="en-US" altLang="en-US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(the thing being “</a:t>
            </a:r>
            <a:r>
              <a:rPr lang="en-US" altLang="en-US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verbed</a:t>
            </a:r>
            <a:r>
              <a:rPr lang="en-US" altLang="en-US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”)</a:t>
            </a:r>
          </a:p>
          <a:p>
            <a:pPr eaLnBrk="1" hangingPunct="1"/>
            <a:r>
              <a:rPr lang="en-US" altLang="en-US" sz="5400" dirty="0" smtClean="0">
                <a:solidFill>
                  <a:srgbClr val="CC66FF"/>
                </a:solidFill>
                <a:latin typeface="Comic Sans MS" panose="030F0702030302020204" pitchFamily="66" charset="0"/>
              </a:rPr>
              <a:t>1. I wash the clothes.</a:t>
            </a:r>
          </a:p>
          <a:p>
            <a:pPr eaLnBrk="1" hangingPunct="1"/>
            <a:r>
              <a:rPr lang="en-US" altLang="en-US" sz="5400" dirty="0" smtClean="0">
                <a:solidFill>
                  <a:srgbClr val="FFCC00"/>
                </a:solidFill>
                <a:latin typeface="Comic Sans MS" panose="030F0702030302020204" pitchFamily="66" charset="0"/>
              </a:rPr>
              <a:t>what is being washed?</a:t>
            </a:r>
          </a:p>
          <a:p>
            <a:pPr eaLnBrk="1" hangingPunct="1"/>
            <a:r>
              <a:rPr lang="en-US" altLang="en-US" sz="5400" i="1" dirty="0" smtClean="0">
                <a:solidFill>
                  <a:srgbClr val="FF6699"/>
                </a:solidFill>
                <a:latin typeface="Comic Sans MS" panose="030F0702030302020204" pitchFamily="66" charset="0"/>
              </a:rPr>
              <a:t>the clothes</a:t>
            </a:r>
          </a:p>
          <a:p>
            <a:pPr eaLnBrk="1" hangingPunct="1">
              <a:buFontTx/>
              <a:buNone/>
            </a:pPr>
            <a:endParaRPr lang="en-US" altLang="en-US" sz="5400" i="1" dirty="0" smtClean="0">
              <a:solidFill>
                <a:srgbClr val="FF66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839200" cy="6172200"/>
          </a:xfrm>
        </p:spPr>
        <p:txBody>
          <a:bodyPr/>
          <a:lstStyle/>
          <a:p>
            <a:pPr eaLnBrk="1" hangingPunct="1"/>
            <a:r>
              <a:rPr lang="en-US" altLang="en-US" sz="5400" dirty="0" smtClean="0">
                <a:latin typeface="Comic Sans MS" panose="030F0702030302020204" pitchFamily="66" charset="0"/>
              </a:rPr>
              <a:t>2. He throws the ball.</a:t>
            </a:r>
          </a:p>
          <a:p>
            <a:pPr eaLnBrk="1" hangingPunct="1"/>
            <a:r>
              <a:rPr lang="en-US" alt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being thrown?</a:t>
            </a:r>
          </a:p>
          <a:p>
            <a:pPr eaLnBrk="1" hangingPunct="1"/>
            <a:r>
              <a:rPr lang="en-US" altLang="en-US" sz="5400" i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 ball</a:t>
            </a:r>
          </a:p>
          <a:p>
            <a:pPr eaLnBrk="1" hangingPunct="1"/>
            <a:r>
              <a:rPr lang="en-US" altLang="en-US" sz="4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3. </a:t>
            </a:r>
            <a:r>
              <a:rPr lang="en-US" altLang="en-US" sz="4800" dirty="0" err="1" smtClean="0">
                <a:solidFill>
                  <a:schemeClr val="accent1"/>
                </a:solidFill>
                <a:latin typeface="Comic Sans MS" panose="030F0702030302020204" pitchFamily="66" charset="0"/>
              </a:rPr>
              <a:t>Comemos</a:t>
            </a:r>
            <a:r>
              <a:rPr lang="en-US" altLang="en-US" sz="4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la pizza.</a:t>
            </a:r>
          </a:p>
          <a:p>
            <a:pPr eaLnBrk="1" hangingPunct="1"/>
            <a:r>
              <a:rPr lang="en-US" altLang="en-US" sz="4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¿</a:t>
            </a:r>
            <a:r>
              <a:rPr lang="en-US" altLang="en-US" sz="48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Qué</a:t>
            </a:r>
            <a:r>
              <a:rPr lang="en-US" altLang="en-US" sz="4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48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comemos</a:t>
            </a:r>
            <a:r>
              <a:rPr lang="en-US" altLang="en-US" sz="4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?</a:t>
            </a:r>
          </a:p>
          <a:p>
            <a:pPr eaLnBrk="1" hangingPunct="1"/>
            <a:r>
              <a:rPr lang="en-US" altLang="en-US" sz="4800" i="1" dirty="0" smtClean="0">
                <a:solidFill>
                  <a:srgbClr val="CC66FF"/>
                </a:solidFill>
                <a:latin typeface="Comic Sans MS" panose="030F0702030302020204" pitchFamily="66" charset="0"/>
              </a:rPr>
              <a:t>la pizza</a:t>
            </a:r>
          </a:p>
        </p:txBody>
      </p:sp>
    </p:spTree>
    <p:extLst>
      <p:ext uri="{BB962C8B-B14F-4D97-AF65-F5344CB8AC3E}">
        <p14:creationId xmlns:p14="http://schemas.microsoft.com/office/powerpoint/2010/main" val="14484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Direct Object Pronouns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591937"/>
            <a:ext cx="40386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en-US" sz="4000" b="1" dirty="0">
                <a:solidFill>
                  <a:srgbClr val="CC66FF"/>
                </a:solidFill>
                <a:latin typeface="Times New Roman"/>
              </a:rPr>
              <a:t>Me</a:t>
            </a:r>
            <a:r>
              <a:rPr lang="en-US" altLang="en-US" sz="4000" dirty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altLang="en-US" sz="4000" i="1" dirty="0">
                <a:solidFill>
                  <a:srgbClr val="CC66FF"/>
                </a:solidFill>
                <a:latin typeface="Times New Roman"/>
              </a:rPr>
              <a:t>me</a:t>
            </a:r>
            <a:endParaRPr lang="en-US" altLang="en-US" sz="4000" dirty="0">
              <a:solidFill>
                <a:srgbClr val="CC66FF"/>
              </a:solidFill>
              <a:latin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en-US" sz="4000" b="1" dirty="0" err="1" smtClean="0">
                <a:solidFill>
                  <a:srgbClr val="CC66FF"/>
                </a:solidFill>
                <a:latin typeface="Times New Roman"/>
              </a:rPr>
              <a:t>Te</a:t>
            </a:r>
            <a:r>
              <a:rPr lang="en-US" altLang="en-US" sz="4000" dirty="0" smtClean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altLang="en-US" sz="4000" i="1" dirty="0" smtClean="0">
                <a:solidFill>
                  <a:srgbClr val="CC66FF"/>
                </a:solidFill>
                <a:latin typeface="Times New Roman"/>
              </a:rPr>
              <a:t>you</a:t>
            </a:r>
            <a:endParaRPr lang="en-US" altLang="en-US" sz="4000" dirty="0">
              <a:solidFill>
                <a:srgbClr val="CC66FF"/>
              </a:solidFill>
              <a:latin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en-US" sz="4000" b="1" dirty="0">
                <a:solidFill>
                  <a:srgbClr val="CC66FF"/>
                </a:solidFill>
                <a:latin typeface="Times New Roman"/>
              </a:rPr>
              <a:t>Lo</a:t>
            </a:r>
            <a:r>
              <a:rPr lang="en-US" altLang="en-US" sz="4000" dirty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altLang="en-US" sz="4000" i="1" dirty="0">
                <a:solidFill>
                  <a:srgbClr val="CC66FF"/>
                </a:solidFill>
                <a:latin typeface="Times New Roman"/>
              </a:rPr>
              <a:t>you, </a:t>
            </a:r>
            <a:r>
              <a:rPr lang="en-US" altLang="en-US" sz="4000" i="1" dirty="0" err="1">
                <a:solidFill>
                  <a:srgbClr val="CC66FF"/>
                </a:solidFill>
                <a:latin typeface="Times New Roman"/>
              </a:rPr>
              <a:t>him,it</a:t>
            </a:r>
            <a:endParaRPr lang="en-US" altLang="en-US" sz="4000" dirty="0">
              <a:solidFill>
                <a:srgbClr val="CC66FF"/>
              </a:solidFill>
              <a:latin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en-US" sz="4000" b="1" dirty="0">
                <a:solidFill>
                  <a:srgbClr val="CC66FF"/>
                </a:solidFill>
                <a:latin typeface="Times New Roman"/>
              </a:rPr>
              <a:t>La</a:t>
            </a:r>
            <a:r>
              <a:rPr lang="en-US" altLang="en-US" sz="4000" dirty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altLang="en-US" sz="4000" i="1" dirty="0">
                <a:solidFill>
                  <a:srgbClr val="CC66FF"/>
                </a:solidFill>
                <a:latin typeface="Times New Roman"/>
              </a:rPr>
              <a:t>you, her, it</a:t>
            </a:r>
            <a:endParaRPr lang="en-US" altLang="en-US" sz="4000" dirty="0">
              <a:solidFill>
                <a:srgbClr val="CC66FF"/>
              </a:solidFill>
              <a:latin typeface="Times New Roman"/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0" y="1605708"/>
            <a:ext cx="5715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4000" b="1" kern="0" dirty="0" smtClean="0">
                <a:solidFill>
                  <a:srgbClr val="CC66FF"/>
                </a:solidFill>
                <a:latin typeface="Times New Roman"/>
              </a:rPr>
              <a:t>Nos</a:t>
            </a:r>
            <a:r>
              <a:rPr lang="en-US" sz="4000" kern="0" dirty="0" smtClean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sz="4000" i="1" kern="0" dirty="0" smtClean="0">
                <a:solidFill>
                  <a:srgbClr val="CC66FF"/>
                </a:solidFill>
                <a:latin typeface="Times New Roman"/>
              </a:rPr>
              <a:t>us</a:t>
            </a:r>
            <a:r>
              <a:rPr lang="en-US" sz="4000" kern="0" dirty="0" smtClean="0">
                <a:solidFill>
                  <a:srgbClr val="CC66FF"/>
                </a:solidFill>
                <a:latin typeface="Times New Roman"/>
              </a:rPr>
              <a:t> 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4000" b="1" kern="0" dirty="0" err="1" smtClean="0">
                <a:solidFill>
                  <a:srgbClr val="CC66FF"/>
                </a:solidFill>
                <a:latin typeface="Times New Roman"/>
              </a:rPr>
              <a:t>Os</a:t>
            </a:r>
            <a:r>
              <a:rPr lang="en-US" sz="4000" kern="0" dirty="0" smtClean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sz="4000" i="1" kern="0" dirty="0" smtClean="0">
                <a:solidFill>
                  <a:srgbClr val="CC66FF"/>
                </a:solidFill>
                <a:latin typeface="Times New Roman"/>
              </a:rPr>
              <a:t>you all</a:t>
            </a:r>
            <a:endParaRPr lang="en-US" sz="4000" kern="0" dirty="0" smtClean="0">
              <a:solidFill>
                <a:srgbClr val="CC66FF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4000" b="1" kern="0" dirty="0" smtClean="0">
                <a:solidFill>
                  <a:srgbClr val="CC66FF"/>
                </a:solidFill>
                <a:latin typeface="Times New Roman"/>
              </a:rPr>
              <a:t>Los</a:t>
            </a:r>
            <a:r>
              <a:rPr lang="en-US" sz="4000" kern="0" dirty="0" smtClean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sz="4000" i="1" kern="0" dirty="0" smtClean="0">
                <a:solidFill>
                  <a:srgbClr val="CC66FF"/>
                </a:solidFill>
                <a:latin typeface="Times New Roman"/>
              </a:rPr>
              <a:t>you(form), them (m.)</a:t>
            </a:r>
            <a:endParaRPr lang="en-US" sz="4000" kern="0" dirty="0" smtClean="0">
              <a:solidFill>
                <a:srgbClr val="CC66FF"/>
              </a:solidFill>
              <a:latin typeface="Times New Roman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4000" b="1" kern="0" dirty="0" smtClean="0">
                <a:solidFill>
                  <a:srgbClr val="CC66FF"/>
                </a:solidFill>
                <a:latin typeface="Times New Roman"/>
              </a:rPr>
              <a:t>Las</a:t>
            </a:r>
            <a:r>
              <a:rPr lang="en-US" sz="4000" kern="0" dirty="0" smtClean="0">
                <a:solidFill>
                  <a:srgbClr val="CC66FF"/>
                </a:solidFill>
                <a:latin typeface="Times New Roman"/>
              </a:rPr>
              <a:t>-</a:t>
            </a:r>
            <a:r>
              <a:rPr lang="en-US" sz="4000" i="1" kern="0" dirty="0" smtClean="0">
                <a:solidFill>
                  <a:srgbClr val="CC66FF"/>
                </a:solidFill>
                <a:latin typeface="Times New Roman"/>
              </a:rPr>
              <a:t>you(form), them (f.)</a:t>
            </a:r>
            <a:endParaRPr lang="en-US" sz="4000" kern="0" dirty="0">
              <a:solidFill>
                <a:srgbClr val="CC66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 rot="-695411">
            <a:off x="603250" y="1441450"/>
            <a:ext cx="7732713" cy="38147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Impact"/>
              </a:rPr>
              <a:t>lo, los, la,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Impact"/>
              </a:rPr>
              <a:t>las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FF33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Direct Object Pronouns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dirty="0" smtClean="0"/>
              <a:t>A direct object pronoun tells _________ or </a:t>
            </a:r>
          </a:p>
          <a:p>
            <a:pPr marL="514350" indent="-514350">
              <a:buNone/>
            </a:pPr>
            <a:r>
              <a:rPr lang="en-US" dirty="0" smtClean="0"/>
              <a:t>_____________ receives the action of the verb.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2. Direct object pronouns have the same __________ and __________ as the nouns </a:t>
            </a:r>
          </a:p>
          <a:p>
            <a:pPr>
              <a:buFontTx/>
              <a:buNone/>
            </a:pPr>
            <a:r>
              <a:rPr lang="en-US" dirty="0" smtClean="0"/>
              <a:t>they replace.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3. The direct object pronouns come __________ the conjugated verb.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72200" y="13716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who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9812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6576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gender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6576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number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54102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before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686800" cy="6477000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en-US" dirty="0" smtClean="0"/>
              <a:t>4. When an infinitive follows ______________ , the direct object pronoun can be placed __________ the </a:t>
            </a:r>
            <a:r>
              <a:rPr lang="en-US" u="sng" dirty="0" smtClean="0"/>
              <a:t>conjugated</a:t>
            </a:r>
            <a:r>
              <a:rPr lang="en-US" dirty="0" smtClean="0"/>
              <a:t> verb or _________ to the </a:t>
            </a:r>
            <a:r>
              <a:rPr lang="en-US" u="sng" dirty="0" smtClean="0"/>
              <a:t>infinitive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s-CO" dirty="0" err="1" smtClean="0"/>
              <a:t>Ex.</a:t>
            </a:r>
            <a:r>
              <a:rPr lang="es-CO" dirty="0" smtClean="0"/>
              <a:t> (Yo) </a:t>
            </a:r>
            <a:r>
              <a:rPr lang="es-CO" b="1" dirty="0" smtClean="0"/>
              <a:t>lo</a:t>
            </a:r>
            <a:r>
              <a:rPr lang="es-CO" dirty="0" smtClean="0"/>
              <a:t> quiero usar. (I </a:t>
            </a:r>
            <a:r>
              <a:rPr lang="es-CO" dirty="0" err="1" smtClean="0"/>
              <a:t>want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use </a:t>
            </a:r>
            <a:r>
              <a:rPr lang="es-CO" b="1" dirty="0" err="1" smtClean="0"/>
              <a:t>it</a:t>
            </a:r>
            <a:r>
              <a:rPr lang="es-CO" dirty="0" smtClean="0"/>
              <a:t>.) </a:t>
            </a:r>
            <a:r>
              <a:rPr lang="es-CO" sz="2000" b="1" dirty="0" smtClean="0"/>
              <a:t>(</a:t>
            </a:r>
            <a:r>
              <a:rPr lang="es-CO" sz="2000" b="1" dirty="0" err="1" smtClean="0"/>
              <a:t>before</a:t>
            </a:r>
            <a:r>
              <a:rPr lang="es-CO" sz="2000" b="1" dirty="0" smtClean="0"/>
              <a:t>)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s-CO" dirty="0" smtClean="0"/>
              <a:t> </a:t>
            </a:r>
            <a:r>
              <a:rPr lang="es-CO" dirty="0" err="1" smtClean="0"/>
              <a:t>Ex.</a:t>
            </a:r>
            <a:r>
              <a:rPr lang="es-CO" dirty="0" smtClean="0"/>
              <a:t>  (Yo) quiero usar</a:t>
            </a:r>
            <a:r>
              <a:rPr lang="es-CO" b="1" dirty="0" smtClean="0"/>
              <a:t>lo</a:t>
            </a:r>
            <a:r>
              <a:rPr lang="es-CO" dirty="0" smtClean="0"/>
              <a:t>. (I </a:t>
            </a:r>
            <a:r>
              <a:rPr lang="es-CO" dirty="0" err="1" smtClean="0"/>
              <a:t>want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use </a:t>
            </a:r>
            <a:r>
              <a:rPr lang="es-CO" b="1" dirty="0" err="1" smtClean="0"/>
              <a:t>it</a:t>
            </a:r>
            <a:r>
              <a:rPr lang="es-CO" dirty="0" smtClean="0"/>
              <a:t>.) </a:t>
            </a:r>
            <a:r>
              <a:rPr lang="es-CO" sz="2000" b="1" dirty="0" smtClean="0"/>
              <a:t>(</a:t>
            </a:r>
            <a:r>
              <a:rPr lang="es-CO" sz="2000" b="1" dirty="0" err="1" smtClean="0"/>
              <a:t>after</a:t>
            </a:r>
            <a:r>
              <a:rPr lang="es-CO" sz="2000" b="1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533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conjugated verb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05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attached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before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65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So, where do I place the pronoun? 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TWO rules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 the </a:t>
            </a:r>
          </a:p>
          <a:p>
            <a:pPr marL="514350" indent="-514350">
              <a:buFontTx/>
              <a:buAutoNum type="arabicPeriod"/>
              <a:defRPr/>
            </a:pPr>
            <a:endParaRPr lang="en-US" dirty="0" smtClean="0"/>
          </a:p>
          <a:p>
            <a:pPr marL="514350" indent="-514350">
              <a:buFontTx/>
              <a:buNone/>
              <a:defRPr/>
            </a:pPr>
            <a:r>
              <a:rPr lang="en-US" dirty="0" smtClean="0"/>
              <a:t>	____________________ verb. </a:t>
            </a:r>
          </a:p>
          <a:p>
            <a:pPr>
              <a:buFontTx/>
              <a:buNone/>
              <a:defRPr/>
            </a:pPr>
            <a:r>
              <a:rPr lang="en-US" dirty="0" smtClean="0"/>
              <a:t> </a:t>
            </a:r>
          </a:p>
          <a:p>
            <a:pPr>
              <a:buFontTx/>
              <a:buNone/>
              <a:defRPr/>
            </a:pPr>
            <a:r>
              <a:rPr lang="en-US" dirty="0" smtClean="0"/>
              <a:t>2. ________________________ the 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____________________.</a:t>
            </a:r>
          </a:p>
          <a:p>
            <a:pPr>
              <a:defRPr/>
            </a:pPr>
            <a:endParaRPr lang="es-CO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CONJUGATED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8288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BEFORE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1148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ATTACHED TO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1816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INFINITIVE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7030A0"/>
                </a:solidFill>
              </a:rPr>
              <a:t>lo, los, la, </a:t>
            </a:r>
            <a:r>
              <a:rPr lang="en-US" sz="8000" dirty="0" err="1" smtClean="0">
                <a:solidFill>
                  <a:srgbClr val="7030A0"/>
                </a:solidFill>
              </a:rPr>
              <a:t>las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525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 and La both mean ‘it’</a:t>
            </a:r>
          </a:p>
          <a:p>
            <a:pPr>
              <a:buNone/>
            </a:pPr>
            <a:r>
              <a:rPr lang="en-US" dirty="0" smtClean="0"/>
              <a:t>‘Lo’ is masculine and ‘La’ is feminine</a:t>
            </a:r>
          </a:p>
          <a:p>
            <a:pPr>
              <a:buNone/>
            </a:pPr>
            <a:r>
              <a:rPr lang="en-US" dirty="0" smtClean="0"/>
              <a:t>Los and Las both mean ‘them’</a:t>
            </a:r>
          </a:p>
          <a:p>
            <a:pPr>
              <a:buNone/>
            </a:pPr>
            <a:r>
              <a:rPr lang="en-US" dirty="0" smtClean="0"/>
              <a:t>‘Los’ is masculine plural / ‘Las’ is feminine plural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tarea</a:t>
            </a:r>
            <a:r>
              <a:rPr lang="en-US" dirty="0" smtClean="0"/>
              <a:t>. (I have the homework).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. (I have </a:t>
            </a:r>
            <a:r>
              <a:rPr lang="en-US" b="1" dirty="0" smtClean="0"/>
              <a:t>it</a:t>
            </a:r>
            <a:r>
              <a:rPr lang="en-US" dirty="0" smtClean="0"/>
              <a:t>.) 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b="1" dirty="0" smtClean="0"/>
              <a:t>los </a:t>
            </a:r>
            <a:r>
              <a:rPr lang="en-US" b="1" dirty="0" err="1" smtClean="0"/>
              <a:t>libros</a:t>
            </a:r>
            <a:r>
              <a:rPr lang="en-US" dirty="0" smtClean="0"/>
              <a:t>. (I have the books).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(I have </a:t>
            </a:r>
            <a:r>
              <a:rPr lang="en-US" b="1" dirty="0" smtClean="0"/>
              <a:t>them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722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Rounded MT Bold</vt:lpstr>
      <vt:lpstr>Comic Sans MS</vt:lpstr>
      <vt:lpstr>Impact</vt:lpstr>
      <vt:lpstr>Times New Roman</vt:lpstr>
      <vt:lpstr>Default Design</vt:lpstr>
      <vt:lpstr>iRespondGraphMaster</vt:lpstr>
      <vt:lpstr>1_Default Design</vt:lpstr>
      <vt:lpstr>2_Default Design</vt:lpstr>
      <vt:lpstr>Direct Object Pronouns</vt:lpstr>
      <vt:lpstr>Direct Object</vt:lpstr>
      <vt:lpstr>PowerPoint Presentation</vt:lpstr>
      <vt:lpstr>Direct Object Pronouns</vt:lpstr>
      <vt:lpstr>PowerPoint Presentation</vt:lpstr>
      <vt:lpstr>Direct Object Pronouns</vt:lpstr>
      <vt:lpstr>PowerPoint Presentation</vt:lpstr>
      <vt:lpstr>PowerPoint Presentation</vt:lpstr>
      <vt:lpstr>lo, los, la, las</vt:lpstr>
      <vt:lpstr>PowerPoint Presentation</vt:lpstr>
      <vt:lpstr>¡Vamos a practicar! Re-write the sentence using the DOP</vt:lpstr>
      <vt:lpstr>PowerPoint Presentation</vt:lpstr>
      <vt:lpstr>Dos verbos ¡Carambas! TRY TO write it BOTH ways!</vt:lpstr>
      <vt:lpstr>Dos verbos…¡casi terminas!</vt:lpstr>
      <vt:lpstr>Using Present Progressive</vt:lpstr>
      <vt:lpstr>Me te nos</vt:lpstr>
      <vt:lpstr>Práctica con me, te, nos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Yadira Thomas</cp:lastModifiedBy>
  <cp:revision>112</cp:revision>
  <cp:lastPrinted>2016-08-11T17:48:52Z</cp:lastPrinted>
  <dcterms:created xsi:type="dcterms:W3CDTF">2007-11-15T14:16:14Z</dcterms:created>
  <dcterms:modified xsi:type="dcterms:W3CDTF">2019-03-07T18:03:12Z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