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68" r:id="rId2"/>
    <p:sldMasterId id="2147483781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79" r:id="rId9"/>
    <p:sldId id="261" r:id="rId10"/>
    <p:sldId id="280" r:id="rId11"/>
    <p:sldId id="263" r:id="rId12"/>
    <p:sldId id="278" r:id="rId13"/>
    <p:sldId id="264" r:id="rId14"/>
    <p:sldId id="265" r:id="rId15"/>
    <p:sldId id="266" r:id="rId16"/>
    <p:sldId id="267" r:id="rId17"/>
    <p:sldId id="268" r:id="rId18"/>
    <p:sldId id="270" r:id="rId19"/>
    <p:sldId id="269" r:id="rId20"/>
    <p:sldId id="271" r:id="rId21"/>
    <p:sldId id="281" r:id="rId22"/>
    <p:sldId id="282" r:id="rId23"/>
    <p:sldId id="272" r:id="rId24"/>
    <p:sldId id="273" r:id="rId25"/>
    <p:sldId id="274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584D8BF3-0221-4D73-B6B2-E6BB548B56BA}"/>
    <pc:docChg chg="custSel addSld delSld modSld modNotesMaster">
      <pc:chgData name="Yadira Thomas" userId="6fb39d9a-649d-4dea-9eb3-26c807003a2b" providerId="ADAL" clId="{584D8BF3-0221-4D73-B6B2-E6BB548B56BA}" dt="2019-11-12T15:14:40.851" v="620" actId="2696"/>
      <pc:docMkLst>
        <pc:docMk/>
      </pc:docMkLst>
      <pc:sldChg chg="modSp add">
        <pc:chgData name="Yadira Thomas" userId="6fb39d9a-649d-4dea-9eb3-26c807003a2b" providerId="ADAL" clId="{584D8BF3-0221-4D73-B6B2-E6BB548B56BA}" dt="2019-11-12T14:57:53.870" v="616" actId="20577"/>
        <pc:sldMkLst>
          <pc:docMk/>
          <pc:sldMk cId="1278377436" sldId="282"/>
        </pc:sldMkLst>
        <pc:spChg chg="mod">
          <ac:chgData name="Yadira Thomas" userId="6fb39d9a-649d-4dea-9eb3-26c807003a2b" providerId="ADAL" clId="{584D8BF3-0221-4D73-B6B2-E6BB548B56BA}" dt="2019-11-12T14:45:14.160" v="12" actId="20577"/>
          <ac:spMkLst>
            <pc:docMk/>
            <pc:sldMk cId="1278377436" sldId="282"/>
            <ac:spMk id="2" creationId="{906B4E61-586F-4D8A-9C92-3C8FCA03E637}"/>
          </ac:spMkLst>
        </pc:spChg>
        <pc:spChg chg="mod">
          <ac:chgData name="Yadira Thomas" userId="6fb39d9a-649d-4dea-9eb3-26c807003a2b" providerId="ADAL" clId="{584D8BF3-0221-4D73-B6B2-E6BB548B56BA}" dt="2019-11-12T14:57:53.870" v="616" actId="20577"/>
          <ac:spMkLst>
            <pc:docMk/>
            <pc:sldMk cId="1278377436" sldId="282"/>
            <ac:spMk id="3" creationId="{9D82B7BF-CDC8-43DE-99F6-063374C34AC8}"/>
          </ac:spMkLst>
        </pc:spChg>
      </pc:sldChg>
    </pc:docChg>
  </pc:docChgLst>
  <pc:docChgLst>
    <pc:chgData name="Yadira Thomas" userId="6fb39d9a-649d-4dea-9eb3-26c807003a2b" providerId="ADAL" clId="{82E5796A-CEF8-4EC8-B5AE-55D3A7240B86}"/>
    <pc:docChg chg="delSld">
      <pc:chgData name="Yadira Thomas" userId="6fb39d9a-649d-4dea-9eb3-26c807003a2b" providerId="ADAL" clId="{82E5796A-CEF8-4EC8-B5AE-55D3A7240B86}" dt="2019-12-10T16:07:32.744" v="0" actId="2696"/>
      <pc:docMkLst>
        <pc:docMk/>
      </pc:docMkLst>
      <pc:sldChg chg="del">
        <pc:chgData name="Yadira Thomas" userId="6fb39d9a-649d-4dea-9eb3-26c807003a2b" providerId="ADAL" clId="{82E5796A-CEF8-4EC8-B5AE-55D3A7240B86}" dt="2019-12-10T16:07:32.744" v="0" actId="2696"/>
        <pc:sldMkLst>
          <pc:docMk/>
          <pc:sldMk cId="769064221" sldId="28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F2F7F1-B9CC-463C-86C2-D66E4B009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73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62C77-3841-4042-9585-23A02B0B0B5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64944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2766-AD12-4C8D-8FDC-4258551A0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776D-E6DF-4AA1-8BB4-6E8CA074D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F04B-0EA3-4F2C-AE42-E0D1D150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A9B0-7900-44A3-A29A-26A27E56B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CF44C-BD58-4071-9CCC-76B50818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prstGeom prst="rect">
            <a:avLst/>
          </a:prstGeo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AB29-70CA-4A05-9719-4D0E7BE3C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DF086-908F-42B3-8DAF-A62A68F55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F85CA-70DF-40DE-BDEA-B3F471556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15C81-D4B4-45D8-ABF2-7032055F4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2D8C7-DD94-4C8D-8348-D7A06232A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9E232-DD67-4516-8416-EC5CA86E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CF44C-BD58-4071-9CCC-76B50818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B188-5FC3-480A-AB05-08B077A04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776D-E6DF-4AA1-8BB4-6E8CA074D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4F04B-0EA3-4F2C-AE42-E0D1D150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A9B0-7900-44A3-A29A-26A27E56B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CF44C-BD58-4071-9CCC-76B50818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  <a:prstGeom prst="rect">
            <a:avLst/>
          </a:prstGeo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AB29-70CA-4A05-9719-4D0E7BE3C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DF086-908F-42B3-8DAF-A62A68F55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F85CA-70DF-40DE-BDEA-B3F471556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15C81-D4B4-45D8-ABF2-7032055F4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2D8C7-DD94-4C8D-8348-D7A06232A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AB29-70CA-4A05-9719-4D0E7BE3C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9E232-DD67-4516-8416-EC5CA86E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  <a:prstGeom prst="rect">
            <a:avLst/>
          </a:prstGeo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BB188-5FC3-480A-AB05-08B077A04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776D-E6DF-4AA1-8BB4-6E8CA074D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4F04B-0EA3-4F2C-AE42-E0D1D1507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0A9B0-7900-44A3-A29A-26A27E56B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F086-908F-42B3-8DAF-A62A68F55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F85CA-70DF-40DE-BDEA-B3F471556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5C81-D4B4-45D8-ABF2-7032055F4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D8C7-DD94-4C8D-8348-D7A06232A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E232-DD67-4516-8416-EC5CA86E2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B188-5FC3-480A-AB05-08B077A04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1AC888-5B0F-4231-B536-9E6BCB0B2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56" r:id="rId4"/>
    <p:sldLayoutId id="2147483762" r:id="rId5"/>
    <p:sldLayoutId id="2147483757" r:id="rId6"/>
    <p:sldLayoutId id="2147483763" r:id="rId7"/>
    <p:sldLayoutId id="2147483764" r:id="rId8"/>
    <p:sldLayoutId id="2147483765" r:id="rId9"/>
    <p:sldLayoutId id="2147483758" r:id="rId10"/>
    <p:sldLayoutId id="2147483766" r:id="rId11"/>
    <p:sldLayoutId id="2147483767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anchor="ctr">
            <a:normAutofit/>
          </a:bodyPr>
          <a:lstStyle/>
          <a:p>
            <a:pPr lvl="0" eaLnBrk="0" hangingPunct="0"/>
            <a:r>
              <a:rPr lang="en-US" sz="36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>
                <a:solidFill>
                  <a:schemeClr val="tx2"/>
                </a:solidFill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>
                <a:solidFill>
                  <a:schemeClr val="tx2"/>
                </a:solidFill>
              </a:rPr>
              <a:t>B.) Response B</a:t>
            </a: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>
                <a:solidFill>
                  <a:schemeClr val="tx2"/>
                </a:solidFill>
              </a:rPr>
              <a:t>C.) Response C</a:t>
            </a:r>
          </a:p>
        </p:txBody>
      </p:sp>
      <p:sp>
        <p:nvSpPr>
          <p:cNvPr id="13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>
                <a:solidFill>
                  <a:schemeClr val="tx2"/>
                </a:solidFill>
              </a:rPr>
              <a:t>D.) Response D</a:t>
            </a:r>
          </a:p>
        </p:txBody>
      </p:sp>
      <p:sp>
        <p:nvSpPr>
          <p:cNvPr id="14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>
                <a:solidFill>
                  <a:schemeClr val="tx2"/>
                </a:solidFill>
              </a:rPr>
              <a:t>E.) Response E</a:t>
            </a: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2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4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5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9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6000" dirty="0">
                <a:solidFill>
                  <a:srgbClr val="A50021"/>
                </a:solidFill>
                <a:latin typeface="Berlin Sans FB Demi" pitchFamily="34" charset="0"/>
              </a:rPr>
              <a:t>Los </a:t>
            </a:r>
            <a:r>
              <a:rPr lang="en-US" sz="6000" dirty="0" err="1">
                <a:solidFill>
                  <a:srgbClr val="A50021"/>
                </a:solidFill>
                <a:latin typeface="Berlin Sans FB Demi" pitchFamily="34" charset="0"/>
              </a:rPr>
              <a:t>verbos</a:t>
            </a:r>
            <a:r>
              <a:rPr lang="en-US" sz="6000" dirty="0">
                <a:solidFill>
                  <a:srgbClr val="A50021"/>
                </a:solidFill>
                <a:latin typeface="Berlin Sans FB Demi" pitchFamily="34" charset="0"/>
              </a:rPr>
              <a:t> </a:t>
            </a:r>
            <a:r>
              <a:rPr lang="en-US" sz="6000" dirty="0" err="1">
                <a:solidFill>
                  <a:srgbClr val="A50021"/>
                </a:solidFill>
                <a:latin typeface="Berlin Sans FB Demi" pitchFamily="34" charset="0"/>
              </a:rPr>
              <a:t>reflexivos</a:t>
            </a:r>
            <a:endParaRPr lang="en-US" sz="6000" dirty="0">
              <a:solidFill>
                <a:srgbClr val="A50021"/>
              </a:solidFill>
              <a:latin typeface="Berlin Sans FB Demi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19200" y="152400"/>
          <a:ext cx="2903538" cy="355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1600920" imgH="1962000" progId="Word.Document.8">
                  <p:embed/>
                </p:oleObj>
              </mc:Choice>
              <mc:Fallback>
                <p:oleObj name="Document" r:id="rId3" imgW="1600920" imgH="1962000" progId="Word.Document.8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"/>
                        <a:ext cx="2903538" cy="355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6629400" y="685800"/>
          <a:ext cx="144938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800640" imgH="1491120" progId="Word.Document.8">
                  <p:embed/>
                </p:oleObj>
              </mc:Choice>
              <mc:Fallback>
                <p:oleObj name="Document" r:id="rId5" imgW="800640" imgH="1491120" progId="Word.Document.8">
                  <p:embed/>
                  <p:pic>
                    <p:nvPicPr>
                      <p:cNvPr id="102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685800"/>
                        <a:ext cx="1449388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4038600" y="4887913"/>
          <a:ext cx="1636713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7" imgW="1067400" imgH="1284840" progId="Word.Document.8">
                  <p:embed/>
                </p:oleObj>
              </mc:Choice>
              <mc:Fallback>
                <p:oleObj name="Document" r:id="rId7" imgW="1067400" imgH="1284840" progId="Word.Document.8">
                  <p:embed/>
                  <p:pic>
                    <p:nvPicPr>
                      <p:cNvPr id="102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87913"/>
                        <a:ext cx="1636713" cy="197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Arial Black" pitchFamily="34" charset="0"/>
              </a:rPr>
              <a:t>Notice the placement of the reflexive pronouns in Spanish:</a:t>
            </a:r>
            <a:endParaRPr lang="en-US" altLang="en-US" dirty="0">
              <a:latin typeface="Arial Black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marL="7938" indent="-7938" algn="just" eaLnBrk="1" hangingPunct="1">
              <a:buFontTx/>
              <a:buNone/>
            </a:pPr>
            <a:endParaRPr lang="en-US" altLang="en-US">
              <a:latin typeface="Comic Sans MS" pitchFamily="66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67200" y="25908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latin typeface="Comic Sans MS" pitchFamily="66" charset="0"/>
              </a:rPr>
              <a:t>Sue bathes herself.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010400" y="3200400"/>
            <a:ext cx="1524000" cy="0"/>
          </a:xfrm>
          <a:prstGeom prst="line">
            <a:avLst/>
          </a:prstGeom>
          <a:noFill/>
          <a:ln w="101600" cmpd="tri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3200400"/>
            <a:ext cx="838200" cy="0"/>
          </a:xfrm>
          <a:prstGeom prst="line">
            <a:avLst/>
          </a:prstGeom>
          <a:noFill/>
          <a:ln w="101600" cmpd="tri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162800" y="31845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mic Sans MS" pitchFamily="66" charset="0"/>
              </a:rPr>
              <a:t>reflexive pronoun</a:t>
            </a:r>
            <a:endParaRPr lang="en-US" alt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25938" y="3200400"/>
            <a:ext cx="1084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mic Sans MS" pitchFamily="66" charset="0"/>
              </a:rPr>
              <a:t>subject</a:t>
            </a:r>
            <a:endParaRPr lang="en-US" altLang="en-US" sz="20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28600" y="3657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Comic Sans MS" pitchFamily="66" charset="0"/>
              </a:rPr>
              <a:t>Sue</a:t>
            </a:r>
            <a:endParaRPr lang="en-US" alt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762000" y="3886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267200" y="44196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latin typeface="Comic Sans MS" pitchFamily="66" charset="0"/>
              </a:rPr>
              <a:t>Sue se baña.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6172200" y="5029200"/>
            <a:ext cx="457200" cy="0"/>
          </a:xfrm>
          <a:prstGeom prst="line">
            <a:avLst/>
          </a:prstGeom>
          <a:noFill/>
          <a:ln w="101600" cmpd="tri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257800" y="5029200"/>
            <a:ext cx="685800" cy="0"/>
          </a:xfrm>
          <a:prstGeom prst="line">
            <a:avLst/>
          </a:prstGeom>
          <a:noFill/>
          <a:ln w="101600" cmpd="tri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629400" y="53340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mic Sans MS" pitchFamily="66" charset="0"/>
              </a:rPr>
              <a:t>reflexive pronoun</a:t>
            </a:r>
            <a:endParaRPr lang="en-US" alt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4478338" y="5638800"/>
            <a:ext cx="1084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Comic Sans MS" pitchFamily="66" charset="0"/>
              </a:rPr>
              <a:t>subject</a:t>
            </a:r>
            <a:endParaRPr lang="en-US" altLang="en-US" sz="200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6400800" y="51054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V="1">
            <a:off x="4953000" y="51054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447800" y="2438400"/>
          <a:ext cx="2219325" cy="272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1600920" imgH="1962000" progId="Word.Document.8">
                  <p:embed/>
                </p:oleObj>
              </mc:Choice>
              <mc:Fallback>
                <p:oleObj name="Document" r:id="rId3" imgW="1600920" imgH="1962000" progId="Word.Document.8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2219325" cy="272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utoUpdateAnimBg="0"/>
      <p:bldP spid="12293" grpId="0" autoUpdateAnimBg="0"/>
      <p:bldP spid="12295" grpId="0" animBg="1"/>
      <p:bldP spid="12296" grpId="0" animBg="1"/>
      <p:bldP spid="12297" grpId="0" autoUpdateAnimBg="0"/>
      <p:bldP spid="12298" grpId="0" autoUpdateAnimBg="0"/>
      <p:bldP spid="12302" grpId="0" autoUpdateAnimBg="0"/>
      <p:bldP spid="12303" grpId="0" animBg="1"/>
      <p:bldP spid="12304" grpId="0" autoUpdateAnimBg="0"/>
      <p:bldP spid="12306" grpId="0" animBg="1"/>
      <p:bldP spid="12307" grpId="0" animBg="1"/>
      <p:bldP spid="12308" grpId="0" autoUpdateAnimBg="0"/>
      <p:bldP spid="12309" grpId="0" autoUpdateAnimBg="0"/>
      <p:bldP spid="12317" grpId="0" animBg="1"/>
      <p:bldP spid="123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How do you get those forms?</a:t>
            </a:r>
            <a:endParaRPr lang="en-US">
              <a:solidFill>
                <a:srgbClr val="A5002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dirty="0" err="1">
                <a:solidFill>
                  <a:srgbClr val="A50021"/>
                </a:solidFill>
              </a:rPr>
              <a:t>The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infinitive</a:t>
            </a:r>
            <a:r>
              <a:rPr lang="es-CO" dirty="0">
                <a:solidFill>
                  <a:srgbClr val="A50021"/>
                </a:solidFill>
              </a:rPr>
              <a:t> has </a:t>
            </a:r>
            <a:r>
              <a:rPr lang="es-CO" b="1" i="1" u="sng" dirty="0">
                <a:solidFill>
                  <a:srgbClr val="A50021"/>
                </a:solidFill>
              </a:rPr>
              <a:t>se </a:t>
            </a:r>
            <a:r>
              <a:rPr lang="es-CO" dirty="0" err="1">
                <a:solidFill>
                  <a:srgbClr val="A50021"/>
                </a:solidFill>
              </a:rPr>
              <a:t>attached</a:t>
            </a:r>
            <a:r>
              <a:rPr lang="es-CO" dirty="0">
                <a:solidFill>
                  <a:srgbClr val="A50021"/>
                </a:solidFill>
              </a:rPr>
              <a:t> to </a:t>
            </a:r>
            <a:r>
              <a:rPr lang="es-CO" dirty="0" err="1">
                <a:solidFill>
                  <a:srgbClr val="A50021"/>
                </a:solidFill>
              </a:rPr>
              <a:t>it</a:t>
            </a:r>
            <a:r>
              <a:rPr lang="es-CO" dirty="0">
                <a:solidFill>
                  <a:srgbClr val="A50021"/>
                </a:solidFill>
              </a:rPr>
              <a:t> to show </a:t>
            </a:r>
            <a:r>
              <a:rPr lang="es-CO" dirty="0" err="1">
                <a:solidFill>
                  <a:srgbClr val="A50021"/>
                </a:solidFill>
              </a:rPr>
              <a:t>that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the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subject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is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doing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something</a:t>
            </a:r>
            <a:r>
              <a:rPr lang="es-CO" dirty="0">
                <a:solidFill>
                  <a:srgbClr val="A50021"/>
                </a:solidFill>
              </a:rPr>
              <a:t> to </a:t>
            </a:r>
            <a:r>
              <a:rPr lang="es-CO" dirty="0" err="1">
                <a:solidFill>
                  <a:srgbClr val="A50021"/>
                </a:solidFill>
              </a:rPr>
              <a:t>him</a:t>
            </a:r>
            <a:r>
              <a:rPr lang="es-CO" dirty="0">
                <a:solidFill>
                  <a:srgbClr val="A50021"/>
                </a:solidFill>
              </a:rPr>
              <a:t>/</a:t>
            </a:r>
            <a:r>
              <a:rPr lang="es-CO" dirty="0" err="1">
                <a:solidFill>
                  <a:srgbClr val="A50021"/>
                </a:solidFill>
              </a:rPr>
              <a:t>herself</a:t>
            </a:r>
            <a:r>
              <a:rPr lang="es-CO" dirty="0">
                <a:solidFill>
                  <a:srgbClr val="A50021"/>
                </a:solidFill>
              </a:rPr>
              <a:t> in </a:t>
            </a:r>
            <a:r>
              <a:rPr lang="es-CO" dirty="0" err="1">
                <a:solidFill>
                  <a:srgbClr val="A50021"/>
                </a:solidFill>
              </a:rPr>
              <a:t>order</a:t>
            </a:r>
            <a:r>
              <a:rPr lang="es-CO" dirty="0">
                <a:solidFill>
                  <a:srgbClr val="A50021"/>
                </a:solidFill>
              </a:rPr>
              <a:t> to </a:t>
            </a:r>
            <a:r>
              <a:rPr lang="es-CO" dirty="0" err="1">
                <a:solidFill>
                  <a:srgbClr val="A50021"/>
                </a:solidFill>
              </a:rPr>
              <a:t>get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ready</a:t>
            </a:r>
            <a:r>
              <a:rPr lang="es-CO" dirty="0">
                <a:solidFill>
                  <a:srgbClr val="A50021"/>
                </a:solidFill>
              </a:rPr>
              <a:t>. </a:t>
            </a:r>
          </a:p>
          <a:p>
            <a:pPr eaLnBrk="1" hangingPunct="1"/>
            <a:r>
              <a:rPr lang="es-CO" dirty="0" err="1">
                <a:solidFill>
                  <a:srgbClr val="A50021"/>
                </a:solidFill>
              </a:rPr>
              <a:t>Drop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the</a:t>
            </a:r>
            <a:r>
              <a:rPr lang="es-CO" dirty="0">
                <a:solidFill>
                  <a:srgbClr val="A50021"/>
                </a:solidFill>
              </a:rPr>
              <a:t> ‘</a:t>
            </a:r>
            <a:r>
              <a:rPr lang="es-CO" b="1" u="sng" dirty="0">
                <a:solidFill>
                  <a:srgbClr val="A50021"/>
                </a:solidFill>
              </a:rPr>
              <a:t>se’</a:t>
            </a:r>
          </a:p>
          <a:p>
            <a:pPr eaLnBrk="1" hangingPunct="1"/>
            <a:r>
              <a:rPr lang="es-CO" dirty="0" err="1">
                <a:solidFill>
                  <a:srgbClr val="A50021"/>
                </a:solidFill>
              </a:rPr>
              <a:t>Change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the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verb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u="sng" dirty="0" err="1">
                <a:solidFill>
                  <a:srgbClr val="A50021"/>
                </a:solidFill>
              </a:rPr>
              <a:t>ending</a:t>
            </a:r>
            <a:endParaRPr lang="es-CO" u="sng" dirty="0">
              <a:solidFill>
                <a:srgbClr val="A50021"/>
              </a:solidFill>
            </a:endParaRPr>
          </a:p>
          <a:p>
            <a:pPr eaLnBrk="1" hangingPunct="1"/>
            <a:r>
              <a:rPr lang="es-CO" dirty="0" err="1">
                <a:solidFill>
                  <a:srgbClr val="A50021"/>
                </a:solidFill>
              </a:rPr>
              <a:t>Put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the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appropriate</a:t>
            </a:r>
            <a:r>
              <a:rPr lang="es-CO" dirty="0">
                <a:solidFill>
                  <a:srgbClr val="A50021"/>
                </a:solidFill>
              </a:rPr>
              <a:t>  </a:t>
            </a:r>
            <a:r>
              <a:rPr lang="es-CO" dirty="0">
                <a:solidFill>
                  <a:srgbClr val="0000FF"/>
                </a:solidFill>
              </a:rPr>
              <a:t>-</a:t>
            </a:r>
            <a:r>
              <a:rPr lang="es-CO" u="sng" dirty="0" err="1">
                <a:solidFill>
                  <a:srgbClr val="0000FF"/>
                </a:solidFill>
              </a:rPr>
              <a:t>ar</a:t>
            </a:r>
            <a:r>
              <a:rPr lang="es-CO" u="sng" dirty="0">
                <a:solidFill>
                  <a:srgbClr val="A50021"/>
                </a:solidFill>
              </a:rPr>
              <a:t>, </a:t>
            </a:r>
            <a:r>
              <a:rPr lang="es-CO" u="sng" dirty="0">
                <a:solidFill>
                  <a:srgbClr val="0000FF"/>
                </a:solidFill>
              </a:rPr>
              <a:t>-</a:t>
            </a:r>
            <a:r>
              <a:rPr lang="es-CO" u="sng" dirty="0" err="1">
                <a:solidFill>
                  <a:srgbClr val="0000FF"/>
                </a:solidFill>
              </a:rPr>
              <a:t>er</a:t>
            </a:r>
            <a:r>
              <a:rPr lang="es-CO" u="sng" dirty="0">
                <a:solidFill>
                  <a:srgbClr val="A50021"/>
                </a:solidFill>
              </a:rPr>
              <a:t>, </a:t>
            </a:r>
            <a:r>
              <a:rPr lang="es-CO" u="sng" dirty="0" err="1">
                <a:solidFill>
                  <a:srgbClr val="A50021"/>
                </a:solidFill>
              </a:rPr>
              <a:t>or</a:t>
            </a:r>
            <a:r>
              <a:rPr lang="es-CO" u="sng" dirty="0">
                <a:solidFill>
                  <a:srgbClr val="A50021"/>
                </a:solidFill>
              </a:rPr>
              <a:t> </a:t>
            </a:r>
            <a:r>
              <a:rPr lang="es-CO" u="sng" dirty="0">
                <a:solidFill>
                  <a:srgbClr val="0000FF"/>
                </a:solidFill>
              </a:rPr>
              <a:t>–ir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u="sng" dirty="0" err="1">
                <a:solidFill>
                  <a:srgbClr val="A50021"/>
                </a:solidFill>
              </a:rPr>
              <a:t>conjugation</a:t>
            </a:r>
            <a:r>
              <a:rPr lang="es-CO" u="sng" dirty="0">
                <a:solidFill>
                  <a:srgbClr val="A50021"/>
                </a:solidFill>
              </a:rPr>
              <a:t> </a:t>
            </a:r>
            <a:r>
              <a:rPr lang="es-CO" dirty="0">
                <a:solidFill>
                  <a:srgbClr val="A50021"/>
                </a:solidFill>
              </a:rPr>
              <a:t>of </a:t>
            </a:r>
            <a:r>
              <a:rPr lang="es-CO" dirty="0" err="1">
                <a:solidFill>
                  <a:srgbClr val="A50021"/>
                </a:solidFill>
              </a:rPr>
              <a:t>the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verb</a:t>
            </a:r>
            <a:r>
              <a:rPr lang="es-CO" dirty="0">
                <a:solidFill>
                  <a:srgbClr val="A50021"/>
                </a:solidFill>
              </a:rPr>
              <a:t>.</a:t>
            </a:r>
          </a:p>
          <a:p>
            <a:pPr lvl="0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Add the appropriate reflexive pronoun in front of the conjugated verb.</a:t>
            </a:r>
          </a:p>
          <a:p>
            <a:pPr eaLnBrk="1" hangingPunct="1"/>
            <a:endParaRPr lang="en-US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Let</a:t>
            </a:r>
            <a:r>
              <a:rPr lang="en-US">
                <a:solidFill>
                  <a:srgbClr val="A50021"/>
                </a:solidFill>
              </a:rPr>
              <a:t>’s try one</a:t>
            </a:r>
          </a:p>
        </p:txBody>
      </p:sp>
      <p:pic>
        <p:nvPicPr>
          <p:cNvPr id="22531" name="Picture 7" descr="teacher-point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281238"/>
            <a:ext cx="3429000" cy="3162300"/>
          </a:xfrm>
        </p:spPr>
      </p:pic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524000"/>
            <a:ext cx="44958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err="1">
                <a:solidFill>
                  <a:srgbClr val="A50021"/>
                </a:solidFill>
              </a:rPr>
              <a:t>Llamarse</a:t>
            </a:r>
            <a:r>
              <a:rPr lang="en-US" sz="2800" b="1" i="1" dirty="0">
                <a:solidFill>
                  <a:srgbClr val="A50021"/>
                </a:solidFill>
              </a:rPr>
              <a:t>: </a:t>
            </a:r>
            <a:r>
              <a:rPr lang="en-US" sz="2800" dirty="0">
                <a:solidFill>
                  <a:srgbClr val="A50021"/>
                </a:solidFill>
              </a:rPr>
              <a:t> to call oneself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>
                <a:solidFill>
                  <a:srgbClr val="A50021"/>
                </a:solidFill>
              </a:rPr>
              <a:t>Yo</a:t>
            </a:r>
            <a:r>
              <a:rPr lang="en-US" sz="2800" dirty="0">
                <a:solidFill>
                  <a:srgbClr val="A50021"/>
                </a:solidFill>
              </a:rPr>
              <a:t>	</a:t>
            </a:r>
            <a:r>
              <a:rPr lang="en-US" sz="2800" dirty="0">
                <a:solidFill>
                  <a:srgbClr val="0000FF"/>
                </a:solidFill>
              </a:rPr>
              <a:t>me </a:t>
            </a:r>
            <a:r>
              <a:rPr lang="en-US" sz="2800" dirty="0" err="1">
                <a:solidFill>
                  <a:srgbClr val="A50021"/>
                </a:solidFill>
              </a:rPr>
              <a:t>llam</a:t>
            </a:r>
            <a:r>
              <a:rPr lang="en-US" sz="2800" dirty="0" err="1">
                <a:solidFill>
                  <a:srgbClr val="0000FF"/>
                </a:solidFill>
              </a:rPr>
              <a:t>o</a:t>
            </a:r>
            <a:endParaRPr lang="en-US" sz="2800" dirty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A50021"/>
                </a:solidFill>
              </a:rPr>
              <a:t>T</a:t>
            </a:r>
            <a:r>
              <a:rPr lang="es-CO" sz="2800" dirty="0">
                <a:solidFill>
                  <a:srgbClr val="A50021"/>
                </a:solidFill>
              </a:rPr>
              <a:t>ú </a:t>
            </a:r>
            <a:r>
              <a:rPr lang="es-CO" sz="2800" dirty="0">
                <a:solidFill>
                  <a:srgbClr val="0000FF"/>
                </a:solidFill>
              </a:rPr>
              <a:t>te </a:t>
            </a:r>
            <a:r>
              <a:rPr lang="es-CO" sz="2800" dirty="0">
                <a:solidFill>
                  <a:srgbClr val="A50021"/>
                </a:solidFill>
              </a:rPr>
              <a:t>llam</a:t>
            </a:r>
            <a:r>
              <a:rPr lang="es-CO" sz="2800" dirty="0">
                <a:solidFill>
                  <a:srgbClr val="0000FF"/>
                </a:solidFill>
              </a:rPr>
              <a:t>as</a:t>
            </a:r>
            <a:endParaRPr lang="es-CO" sz="2800" dirty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CO" sz="2800" dirty="0">
                <a:solidFill>
                  <a:srgbClr val="A50021"/>
                </a:solidFill>
              </a:rPr>
              <a:t>Él </a:t>
            </a:r>
            <a:r>
              <a:rPr lang="es-CO" sz="2800" dirty="0">
                <a:solidFill>
                  <a:srgbClr val="0000FF"/>
                </a:solidFill>
              </a:rPr>
              <a:t>se </a:t>
            </a:r>
            <a:r>
              <a:rPr lang="es-CO" sz="2800" dirty="0">
                <a:solidFill>
                  <a:srgbClr val="A50021"/>
                </a:solidFill>
              </a:rPr>
              <a:t>llam</a:t>
            </a:r>
            <a:r>
              <a:rPr lang="es-CO" sz="2800" dirty="0">
                <a:solidFill>
                  <a:srgbClr val="0000FF"/>
                </a:solidFill>
              </a:rPr>
              <a:t>a</a:t>
            </a:r>
            <a:endParaRPr lang="es-CO" sz="2800" dirty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CO" sz="2800" dirty="0">
                <a:solidFill>
                  <a:srgbClr val="A50021"/>
                </a:solidFill>
              </a:rPr>
              <a:t>Nosotros </a:t>
            </a:r>
            <a:r>
              <a:rPr lang="es-CO" sz="2800" dirty="0">
                <a:solidFill>
                  <a:srgbClr val="0000FF"/>
                </a:solidFill>
              </a:rPr>
              <a:t>nos </a:t>
            </a:r>
            <a:r>
              <a:rPr lang="es-CO" sz="2800" dirty="0">
                <a:solidFill>
                  <a:srgbClr val="A50021"/>
                </a:solidFill>
              </a:rPr>
              <a:t>llam</a:t>
            </a:r>
            <a:r>
              <a:rPr lang="es-CO" sz="2800" dirty="0">
                <a:solidFill>
                  <a:srgbClr val="0000FF"/>
                </a:solidFill>
              </a:rPr>
              <a:t>amos</a:t>
            </a:r>
          </a:p>
          <a:p>
            <a:pPr eaLnBrk="1" hangingPunct="1">
              <a:lnSpc>
                <a:spcPct val="90000"/>
              </a:lnSpc>
            </a:pPr>
            <a:r>
              <a:rPr lang="es-CO" sz="2800" dirty="0">
                <a:solidFill>
                  <a:srgbClr val="A50021"/>
                </a:solidFill>
              </a:rPr>
              <a:t>Vosotros </a:t>
            </a:r>
            <a:r>
              <a:rPr lang="es-CO" sz="2800" dirty="0">
                <a:solidFill>
                  <a:srgbClr val="0000FF"/>
                </a:solidFill>
              </a:rPr>
              <a:t>os </a:t>
            </a:r>
            <a:r>
              <a:rPr lang="es-CO" sz="2800" dirty="0">
                <a:solidFill>
                  <a:srgbClr val="A50021"/>
                </a:solidFill>
              </a:rPr>
              <a:t>llam</a:t>
            </a:r>
            <a:r>
              <a:rPr lang="es-CO" sz="2800" dirty="0">
                <a:solidFill>
                  <a:srgbClr val="0000FF"/>
                </a:solidFill>
              </a:rPr>
              <a:t>áis</a:t>
            </a:r>
            <a:endParaRPr lang="es-CO" sz="2800" dirty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CO" sz="2800" dirty="0">
                <a:solidFill>
                  <a:srgbClr val="A50021"/>
                </a:solidFill>
              </a:rPr>
              <a:t>Ellos </a:t>
            </a:r>
            <a:r>
              <a:rPr lang="es-CO" sz="2800" dirty="0">
                <a:solidFill>
                  <a:srgbClr val="0000FF"/>
                </a:solidFill>
              </a:rPr>
              <a:t>se </a:t>
            </a:r>
            <a:r>
              <a:rPr lang="es-CO" sz="2800" dirty="0">
                <a:solidFill>
                  <a:srgbClr val="A50021"/>
                </a:solidFill>
              </a:rPr>
              <a:t>llam</a:t>
            </a:r>
            <a:r>
              <a:rPr lang="es-CO" sz="2800" dirty="0">
                <a:solidFill>
                  <a:srgbClr val="0000FF"/>
                </a:solidFill>
              </a:rPr>
              <a:t>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CO" sz="2800" b="1" i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CO" sz="2800" b="1" i="1" dirty="0" err="1">
                <a:solidFill>
                  <a:srgbClr val="A50021"/>
                </a:solidFill>
              </a:rPr>
              <a:t>The</a:t>
            </a:r>
            <a:r>
              <a:rPr lang="es-CO" sz="2800" b="1" i="1" dirty="0">
                <a:solidFill>
                  <a:srgbClr val="A50021"/>
                </a:solidFill>
              </a:rPr>
              <a:t> </a:t>
            </a:r>
            <a:r>
              <a:rPr lang="es-CO" sz="2800" b="1" i="1" dirty="0" err="1">
                <a:solidFill>
                  <a:srgbClr val="A50021"/>
                </a:solidFill>
              </a:rPr>
              <a:t>verb</a:t>
            </a:r>
            <a:r>
              <a:rPr lang="es-CO" sz="2800" b="1" i="1" dirty="0">
                <a:solidFill>
                  <a:srgbClr val="A50021"/>
                </a:solidFill>
              </a:rPr>
              <a:t> </a:t>
            </a:r>
            <a:r>
              <a:rPr lang="es-CO" sz="2800" b="1" i="1" dirty="0" err="1">
                <a:solidFill>
                  <a:srgbClr val="A50021"/>
                </a:solidFill>
              </a:rPr>
              <a:t>endings</a:t>
            </a:r>
            <a:r>
              <a:rPr lang="es-CO" sz="2800" b="1" i="1" dirty="0">
                <a:solidFill>
                  <a:srgbClr val="A50021"/>
                </a:solidFill>
              </a:rPr>
              <a:t> are </a:t>
            </a:r>
            <a:r>
              <a:rPr lang="es-CO" sz="2800" b="1" i="1" dirty="0" err="1">
                <a:solidFill>
                  <a:srgbClr val="A50021"/>
                </a:solidFill>
              </a:rPr>
              <a:t>the</a:t>
            </a:r>
            <a:r>
              <a:rPr lang="es-CO" sz="2800" b="1" i="1" dirty="0">
                <a:solidFill>
                  <a:srgbClr val="A50021"/>
                </a:solidFill>
              </a:rPr>
              <a:t> usual </a:t>
            </a:r>
            <a:r>
              <a:rPr lang="es-CO" sz="2800" b="1" i="1" dirty="0" err="1">
                <a:solidFill>
                  <a:srgbClr val="A50021"/>
                </a:solidFill>
              </a:rPr>
              <a:t>ones</a:t>
            </a:r>
            <a:r>
              <a:rPr lang="es-CO" sz="2800" b="1" i="1" dirty="0">
                <a:solidFill>
                  <a:srgbClr val="A50021"/>
                </a:solidFill>
              </a:rPr>
              <a:t>!!</a:t>
            </a:r>
            <a:endParaRPr lang="en-US" sz="2800" b="1" i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Some more reflexive verbs…</a:t>
            </a:r>
            <a:endParaRPr lang="en-US">
              <a:solidFill>
                <a:srgbClr val="A50021"/>
              </a:solidFill>
            </a:endParaRPr>
          </a:p>
        </p:txBody>
      </p:sp>
      <p:pic>
        <p:nvPicPr>
          <p:cNvPr id="23555" name="Picture 12" descr="j0283964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0" y="2590800"/>
            <a:ext cx="2133600" cy="1971675"/>
          </a:xfrm>
          <a:noFill/>
        </p:spPr>
      </p:pic>
      <p:sp>
        <p:nvSpPr>
          <p:cNvPr id="2355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524000"/>
            <a:ext cx="4572000" cy="4525963"/>
          </a:xfrm>
        </p:spPr>
        <p:txBody>
          <a:bodyPr/>
          <a:lstStyle/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Levantarse: </a:t>
            </a:r>
            <a:r>
              <a:rPr lang="es-CO" sz="2800" dirty="0" err="1">
                <a:solidFill>
                  <a:srgbClr val="A50021"/>
                </a:solidFill>
              </a:rPr>
              <a:t>to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get</a:t>
            </a:r>
            <a:r>
              <a:rPr lang="es-CO" sz="2800" dirty="0">
                <a:solidFill>
                  <a:srgbClr val="A50021"/>
                </a:solidFill>
              </a:rPr>
              <a:t> up/</a:t>
            </a:r>
            <a:r>
              <a:rPr lang="es-CO" sz="2800" dirty="0" err="1">
                <a:solidFill>
                  <a:srgbClr val="A50021"/>
                </a:solidFill>
              </a:rPr>
              <a:t>to</a:t>
            </a:r>
            <a:r>
              <a:rPr lang="es-CO" sz="2800" dirty="0">
                <a:solidFill>
                  <a:srgbClr val="A50021"/>
                </a:solidFill>
              </a:rPr>
              <a:t> stand up.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Sentarse (</a:t>
            </a:r>
            <a:r>
              <a:rPr lang="es-CO" sz="2800" dirty="0" err="1">
                <a:solidFill>
                  <a:srgbClr val="A50021"/>
                </a:solidFill>
              </a:rPr>
              <a:t>ie</a:t>
            </a:r>
            <a:r>
              <a:rPr lang="es-CO" sz="2800" dirty="0">
                <a:solidFill>
                  <a:srgbClr val="A50021"/>
                </a:solidFill>
              </a:rPr>
              <a:t>): </a:t>
            </a:r>
            <a:r>
              <a:rPr lang="es-CO" sz="2800" dirty="0" err="1">
                <a:solidFill>
                  <a:srgbClr val="A50021"/>
                </a:solidFill>
              </a:rPr>
              <a:t>to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sit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down</a:t>
            </a:r>
            <a:endParaRPr lang="es-CO" sz="2800" dirty="0">
              <a:solidFill>
                <a:srgbClr val="A50021"/>
              </a:solidFill>
            </a:endParaRP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Ponerse (-</a:t>
            </a:r>
            <a:r>
              <a:rPr lang="es-CO" sz="2800" u="sng" dirty="0" err="1">
                <a:solidFill>
                  <a:srgbClr val="A50021"/>
                </a:solidFill>
              </a:rPr>
              <a:t>go</a:t>
            </a:r>
            <a:r>
              <a:rPr lang="es-CO" sz="2800" u="sng" dirty="0">
                <a:solidFill>
                  <a:srgbClr val="A50021"/>
                </a:solidFill>
              </a:rPr>
              <a:t> </a:t>
            </a:r>
            <a:r>
              <a:rPr lang="es-CO" sz="2800" u="sng" dirty="0" err="1">
                <a:solidFill>
                  <a:srgbClr val="A50021"/>
                </a:solidFill>
              </a:rPr>
              <a:t>verb</a:t>
            </a:r>
            <a:r>
              <a:rPr lang="es-CO" sz="2800" u="sng" dirty="0">
                <a:solidFill>
                  <a:srgbClr val="A50021"/>
                </a:solidFill>
              </a:rPr>
              <a:t>): </a:t>
            </a:r>
            <a:r>
              <a:rPr lang="es-CO" sz="2800" dirty="0" err="1">
                <a:solidFill>
                  <a:srgbClr val="A50021"/>
                </a:solidFill>
              </a:rPr>
              <a:t>to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put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on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an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article</a:t>
            </a:r>
            <a:r>
              <a:rPr lang="es-CO" sz="2800" dirty="0">
                <a:solidFill>
                  <a:srgbClr val="A50021"/>
                </a:solidFill>
              </a:rPr>
              <a:t> of </a:t>
            </a:r>
            <a:r>
              <a:rPr lang="es-CO" sz="2800" dirty="0" err="1">
                <a:solidFill>
                  <a:srgbClr val="A50021"/>
                </a:solidFill>
              </a:rPr>
              <a:t>clothing</a:t>
            </a:r>
            <a:endParaRPr lang="es-CO" sz="2800" dirty="0">
              <a:solidFill>
                <a:srgbClr val="A50021"/>
              </a:solidFill>
            </a:endParaRP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Dormirse (</a:t>
            </a:r>
            <a:r>
              <a:rPr lang="es-CO" sz="2800" dirty="0" err="1">
                <a:solidFill>
                  <a:srgbClr val="A50021"/>
                </a:solidFill>
              </a:rPr>
              <a:t>ue</a:t>
            </a:r>
            <a:r>
              <a:rPr lang="es-CO" sz="2800" dirty="0">
                <a:solidFill>
                  <a:srgbClr val="A50021"/>
                </a:solidFill>
              </a:rPr>
              <a:t>): </a:t>
            </a:r>
            <a:r>
              <a:rPr lang="es-CO" sz="2800" dirty="0" err="1">
                <a:solidFill>
                  <a:srgbClr val="A50021"/>
                </a:solidFill>
              </a:rPr>
              <a:t>to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fall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asleep</a:t>
            </a:r>
            <a:endParaRPr lang="es-CO" sz="2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Levantarse</a:t>
            </a:r>
            <a:endParaRPr lang="en-US">
              <a:solidFill>
                <a:srgbClr val="A50021"/>
              </a:solidFill>
            </a:endParaRPr>
          </a:p>
        </p:txBody>
      </p:sp>
      <p:sp>
        <p:nvSpPr>
          <p:cNvPr id="24579" name="Rectangle 6"/>
          <p:cNvSpPr>
            <a:spLocks noGrp="1" noChangeArrowheads="1" noTextEdit="1"/>
          </p:cNvSpPr>
          <p:nvPr>
            <p:ph type="clipArt" sz="half" idx="1"/>
          </p:nvPr>
        </p:nvSpPr>
        <p:spPr/>
      </p:sp>
      <p:sp>
        <p:nvSpPr>
          <p:cNvPr id="24580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447800"/>
            <a:ext cx="4572000" cy="4678363"/>
          </a:xfrm>
        </p:spPr>
        <p:txBody>
          <a:bodyPr/>
          <a:lstStyle/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Yo </a:t>
            </a:r>
            <a:r>
              <a:rPr lang="es-CO" sz="2800" dirty="0">
                <a:solidFill>
                  <a:srgbClr val="0000FF"/>
                </a:solidFill>
              </a:rPr>
              <a:t>me</a:t>
            </a:r>
            <a:r>
              <a:rPr lang="es-CO" sz="2800" dirty="0">
                <a:solidFill>
                  <a:srgbClr val="A50021"/>
                </a:solidFill>
              </a:rPr>
              <a:t> levant</a:t>
            </a:r>
            <a:r>
              <a:rPr lang="es-CO" sz="2800" dirty="0">
                <a:solidFill>
                  <a:srgbClr val="0000FF"/>
                </a:solidFill>
              </a:rPr>
              <a:t>o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Tú </a:t>
            </a:r>
            <a:r>
              <a:rPr lang="es-CO" sz="2800" dirty="0">
                <a:solidFill>
                  <a:srgbClr val="0000FF"/>
                </a:solidFill>
              </a:rPr>
              <a:t>te </a:t>
            </a:r>
            <a:r>
              <a:rPr lang="es-CO" sz="2800" dirty="0">
                <a:solidFill>
                  <a:srgbClr val="A50021"/>
                </a:solidFill>
              </a:rPr>
              <a:t>levant</a:t>
            </a:r>
            <a:r>
              <a:rPr lang="es-CO" sz="2800" dirty="0">
                <a:solidFill>
                  <a:srgbClr val="0000FF"/>
                </a:solidFill>
              </a:rPr>
              <a:t>as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Él </a:t>
            </a:r>
            <a:r>
              <a:rPr lang="es-CO" sz="2800" dirty="0">
                <a:solidFill>
                  <a:srgbClr val="0000FF"/>
                </a:solidFill>
              </a:rPr>
              <a:t>se</a:t>
            </a:r>
            <a:r>
              <a:rPr lang="es-CO" sz="2800" dirty="0">
                <a:solidFill>
                  <a:srgbClr val="A50021"/>
                </a:solidFill>
              </a:rPr>
              <a:t> levant</a:t>
            </a:r>
            <a:r>
              <a:rPr lang="es-CO" sz="2800" dirty="0">
                <a:solidFill>
                  <a:srgbClr val="0000FF"/>
                </a:solidFill>
              </a:rPr>
              <a:t>a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Nosotros </a:t>
            </a:r>
            <a:r>
              <a:rPr lang="es-CO" sz="2800" dirty="0">
                <a:solidFill>
                  <a:srgbClr val="0000FF"/>
                </a:solidFill>
              </a:rPr>
              <a:t>nos</a:t>
            </a:r>
            <a:r>
              <a:rPr lang="es-CO" sz="2800" dirty="0">
                <a:solidFill>
                  <a:srgbClr val="A50021"/>
                </a:solidFill>
              </a:rPr>
              <a:t> levant</a:t>
            </a:r>
            <a:r>
              <a:rPr lang="es-CO" sz="2800" dirty="0">
                <a:solidFill>
                  <a:srgbClr val="0000FF"/>
                </a:solidFill>
              </a:rPr>
              <a:t>amos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Vosotros </a:t>
            </a:r>
            <a:r>
              <a:rPr lang="es-CO" sz="2800" dirty="0">
                <a:solidFill>
                  <a:srgbClr val="0000FF"/>
                </a:solidFill>
              </a:rPr>
              <a:t>os </a:t>
            </a:r>
            <a:r>
              <a:rPr lang="es-CO" sz="2800" dirty="0">
                <a:solidFill>
                  <a:srgbClr val="A50021"/>
                </a:solidFill>
              </a:rPr>
              <a:t>levant</a:t>
            </a:r>
            <a:r>
              <a:rPr lang="es-CO" sz="2800" dirty="0">
                <a:solidFill>
                  <a:srgbClr val="0000FF"/>
                </a:solidFill>
              </a:rPr>
              <a:t>áis</a:t>
            </a:r>
            <a:endParaRPr lang="es-CO" sz="2800" dirty="0">
              <a:solidFill>
                <a:srgbClr val="A50021"/>
              </a:solidFill>
            </a:endParaRP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Ellos </a:t>
            </a:r>
            <a:r>
              <a:rPr lang="es-CO" sz="2800" dirty="0">
                <a:solidFill>
                  <a:srgbClr val="0000FF"/>
                </a:solidFill>
              </a:rPr>
              <a:t>se </a:t>
            </a:r>
            <a:r>
              <a:rPr lang="es-CO" sz="2800" dirty="0">
                <a:solidFill>
                  <a:srgbClr val="A50021"/>
                </a:solidFill>
              </a:rPr>
              <a:t>levant</a:t>
            </a:r>
            <a:r>
              <a:rPr lang="es-CO" sz="2800" dirty="0">
                <a:solidFill>
                  <a:srgbClr val="0000FF"/>
                </a:solidFill>
              </a:rPr>
              <a:t>an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24581" name="Picture 5" descr="get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36576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Sentarse (ie)</a:t>
            </a:r>
            <a:endParaRPr lang="en-US">
              <a:solidFill>
                <a:srgbClr val="A50021"/>
              </a:solidFill>
            </a:endParaRPr>
          </a:p>
        </p:txBody>
      </p:sp>
      <p:pic>
        <p:nvPicPr>
          <p:cNvPr id="25603" name="Picture 7" descr="relaxingkitty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667000"/>
            <a:ext cx="2085975" cy="1654175"/>
          </a:xfrm>
        </p:spPr>
      </p:pic>
      <p:sp>
        <p:nvSpPr>
          <p:cNvPr id="2560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371600"/>
            <a:ext cx="4572000" cy="4754563"/>
          </a:xfrm>
        </p:spPr>
        <p:txBody>
          <a:bodyPr/>
          <a:lstStyle/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Yo </a:t>
            </a:r>
            <a:r>
              <a:rPr lang="es-CO" sz="2800" dirty="0">
                <a:solidFill>
                  <a:srgbClr val="0000FF"/>
                </a:solidFill>
              </a:rPr>
              <a:t>me</a:t>
            </a:r>
            <a:r>
              <a:rPr lang="es-CO" sz="2800" dirty="0">
                <a:solidFill>
                  <a:srgbClr val="A50021"/>
                </a:solidFill>
              </a:rPr>
              <a:t> s</a:t>
            </a:r>
            <a:r>
              <a:rPr lang="es-CO" sz="2800" u="sng" dirty="0">
                <a:solidFill>
                  <a:srgbClr val="A50021"/>
                </a:solidFill>
              </a:rPr>
              <a:t>ie</a:t>
            </a:r>
            <a:r>
              <a:rPr lang="es-CO" sz="2800" dirty="0">
                <a:solidFill>
                  <a:srgbClr val="A50021"/>
                </a:solidFill>
              </a:rPr>
              <a:t>nt</a:t>
            </a:r>
            <a:r>
              <a:rPr lang="es-CO" sz="2800" dirty="0">
                <a:solidFill>
                  <a:srgbClr val="0000FF"/>
                </a:solidFill>
              </a:rPr>
              <a:t>o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Tú </a:t>
            </a:r>
            <a:r>
              <a:rPr lang="es-CO" sz="2800" dirty="0">
                <a:solidFill>
                  <a:srgbClr val="0000FF"/>
                </a:solidFill>
              </a:rPr>
              <a:t>te </a:t>
            </a:r>
            <a:r>
              <a:rPr lang="es-CO" sz="2800" dirty="0">
                <a:solidFill>
                  <a:srgbClr val="A50021"/>
                </a:solidFill>
              </a:rPr>
              <a:t>s</a:t>
            </a:r>
            <a:r>
              <a:rPr lang="es-CO" sz="2800" u="sng" dirty="0">
                <a:solidFill>
                  <a:srgbClr val="A50021"/>
                </a:solidFill>
              </a:rPr>
              <a:t>ie</a:t>
            </a:r>
            <a:r>
              <a:rPr lang="es-CO" sz="2800" dirty="0">
                <a:solidFill>
                  <a:srgbClr val="A50021"/>
                </a:solidFill>
              </a:rPr>
              <a:t>nt</a:t>
            </a:r>
            <a:r>
              <a:rPr lang="es-CO" sz="2800" dirty="0">
                <a:solidFill>
                  <a:srgbClr val="0000FF"/>
                </a:solidFill>
              </a:rPr>
              <a:t>as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Él </a:t>
            </a:r>
            <a:r>
              <a:rPr lang="es-CO" sz="2800" dirty="0">
                <a:solidFill>
                  <a:srgbClr val="0000FF"/>
                </a:solidFill>
              </a:rPr>
              <a:t>se</a:t>
            </a:r>
            <a:r>
              <a:rPr lang="es-CO" sz="2800" dirty="0">
                <a:solidFill>
                  <a:srgbClr val="A50021"/>
                </a:solidFill>
              </a:rPr>
              <a:t> s</a:t>
            </a:r>
            <a:r>
              <a:rPr lang="es-CO" sz="2800" u="sng" dirty="0">
                <a:solidFill>
                  <a:srgbClr val="A50021"/>
                </a:solidFill>
              </a:rPr>
              <a:t>ie</a:t>
            </a:r>
            <a:r>
              <a:rPr lang="es-CO" sz="2800" dirty="0">
                <a:solidFill>
                  <a:srgbClr val="A50021"/>
                </a:solidFill>
              </a:rPr>
              <a:t>nt</a:t>
            </a:r>
            <a:r>
              <a:rPr lang="es-CO" sz="2800" dirty="0">
                <a:solidFill>
                  <a:srgbClr val="0000FF"/>
                </a:solidFill>
              </a:rPr>
              <a:t>a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Nosotros </a:t>
            </a:r>
            <a:r>
              <a:rPr lang="es-CO" sz="2800" dirty="0">
                <a:solidFill>
                  <a:srgbClr val="0000FF"/>
                </a:solidFill>
              </a:rPr>
              <a:t>nos</a:t>
            </a:r>
            <a:r>
              <a:rPr lang="es-CO" sz="2800" dirty="0">
                <a:solidFill>
                  <a:srgbClr val="A50021"/>
                </a:solidFill>
              </a:rPr>
              <a:t> sent</a:t>
            </a:r>
            <a:r>
              <a:rPr lang="es-CO" sz="2800" dirty="0">
                <a:solidFill>
                  <a:srgbClr val="0000FF"/>
                </a:solidFill>
              </a:rPr>
              <a:t>amos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Vosotros </a:t>
            </a:r>
            <a:r>
              <a:rPr lang="es-CO" sz="2800" dirty="0">
                <a:solidFill>
                  <a:srgbClr val="0000FF"/>
                </a:solidFill>
              </a:rPr>
              <a:t>os</a:t>
            </a:r>
            <a:r>
              <a:rPr lang="es-CO" sz="2800" dirty="0">
                <a:solidFill>
                  <a:srgbClr val="A50021"/>
                </a:solidFill>
              </a:rPr>
              <a:t> sent</a:t>
            </a:r>
            <a:r>
              <a:rPr lang="es-CO" sz="2800" dirty="0">
                <a:solidFill>
                  <a:srgbClr val="0000FF"/>
                </a:solidFill>
              </a:rPr>
              <a:t>áis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Ellos </a:t>
            </a:r>
            <a:r>
              <a:rPr lang="es-CO" sz="2800" dirty="0">
                <a:solidFill>
                  <a:srgbClr val="0000FF"/>
                </a:solidFill>
              </a:rPr>
              <a:t>se</a:t>
            </a:r>
            <a:r>
              <a:rPr lang="es-CO" sz="2800" dirty="0">
                <a:solidFill>
                  <a:srgbClr val="A50021"/>
                </a:solidFill>
              </a:rPr>
              <a:t> s</a:t>
            </a:r>
            <a:r>
              <a:rPr lang="es-CO" sz="2800" u="sng" dirty="0">
                <a:solidFill>
                  <a:srgbClr val="A50021"/>
                </a:solidFill>
              </a:rPr>
              <a:t>ie</a:t>
            </a:r>
            <a:r>
              <a:rPr lang="es-CO" sz="2800" dirty="0">
                <a:solidFill>
                  <a:srgbClr val="A50021"/>
                </a:solidFill>
              </a:rPr>
              <a:t>nt</a:t>
            </a:r>
            <a:r>
              <a:rPr lang="es-CO" sz="2800" dirty="0">
                <a:solidFill>
                  <a:srgbClr val="0000FF"/>
                </a:solidFill>
              </a:rPr>
              <a:t>an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Ponerse (-go verb)</a:t>
            </a:r>
            <a:endParaRPr lang="en-US">
              <a:solidFill>
                <a:srgbClr val="A50021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dirty="0">
                <a:solidFill>
                  <a:srgbClr val="A50021"/>
                </a:solidFill>
              </a:rPr>
              <a:t>Yo </a:t>
            </a:r>
            <a:r>
              <a:rPr lang="es-CO" dirty="0">
                <a:solidFill>
                  <a:srgbClr val="0000FF"/>
                </a:solidFill>
              </a:rPr>
              <a:t>me</a:t>
            </a:r>
            <a:r>
              <a:rPr lang="es-CO" dirty="0">
                <a:solidFill>
                  <a:srgbClr val="A50021"/>
                </a:solidFill>
              </a:rPr>
              <a:t> pon</a:t>
            </a:r>
            <a:r>
              <a:rPr lang="es-CO" dirty="0">
                <a:solidFill>
                  <a:srgbClr val="0000FF"/>
                </a:solidFill>
              </a:rPr>
              <a:t>go</a:t>
            </a:r>
          </a:p>
          <a:p>
            <a:pPr eaLnBrk="1" hangingPunct="1"/>
            <a:r>
              <a:rPr lang="es-CO" dirty="0">
                <a:solidFill>
                  <a:srgbClr val="A50021"/>
                </a:solidFill>
              </a:rPr>
              <a:t>Tú </a:t>
            </a:r>
            <a:r>
              <a:rPr lang="es-CO" dirty="0">
                <a:solidFill>
                  <a:srgbClr val="0000FF"/>
                </a:solidFill>
              </a:rPr>
              <a:t>te</a:t>
            </a:r>
            <a:r>
              <a:rPr lang="es-CO" dirty="0">
                <a:solidFill>
                  <a:srgbClr val="A50021"/>
                </a:solidFill>
              </a:rPr>
              <a:t> pon</a:t>
            </a:r>
            <a:r>
              <a:rPr lang="es-CO" dirty="0">
                <a:solidFill>
                  <a:srgbClr val="0000FF"/>
                </a:solidFill>
              </a:rPr>
              <a:t>es</a:t>
            </a:r>
          </a:p>
          <a:p>
            <a:pPr eaLnBrk="1" hangingPunct="1"/>
            <a:r>
              <a:rPr lang="es-CO" dirty="0">
                <a:solidFill>
                  <a:srgbClr val="A50021"/>
                </a:solidFill>
              </a:rPr>
              <a:t>Él </a:t>
            </a:r>
            <a:r>
              <a:rPr lang="es-CO" dirty="0">
                <a:solidFill>
                  <a:srgbClr val="0000FF"/>
                </a:solidFill>
              </a:rPr>
              <a:t>se</a:t>
            </a:r>
            <a:r>
              <a:rPr lang="es-CO" dirty="0">
                <a:solidFill>
                  <a:srgbClr val="A50021"/>
                </a:solidFill>
              </a:rPr>
              <a:t> pon</a:t>
            </a:r>
            <a:r>
              <a:rPr lang="es-CO" dirty="0">
                <a:solidFill>
                  <a:srgbClr val="0000FF"/>
                </a:solidFill>
              </a:rPr>
              <a:t>e</a:t>
            </a:r>
          </a:p>
          <a:p>
            <a:pPr eaLnBrk="1" hangingPunct="1"/>
            <a:r>
              <a:rPr lang="es-CO" dirty="0">
                <a:solidFill>
                  <a:srgbClr val="A50021"/>
                </a:solidFill>
              </a:rPr>
              <a:t>Nosotros </a:t>
            </a:r>
            <a:r>
              <a:rPr lang="es-CO" dirty="0">
                <a:solidFill>
                  <a:srgbClr val="0000FF"/>
                </a:solidFill>
              </a:rPr>
              <a:t>nos</a:t>
            </a:r>
            <a:r>
              <a:rPr lang="es-CO" dirty="0">
                <a:solidFill>
                  <a:srgbClr val="A50021"/>
                </a:solidFill>
              </a:rPr>
              <a:t> pon</a:t>
            </a:r>
            <a:r>
              <a:rPr lang="es-CO" dirty="0">
                <a:solidFill>
                  <a:srgbClr val="0000FF"/>
                </a:solidFill>
              </a:rPr>
              <a:t>emos</a:t>
            </a:r>
          </a:p>
          <a:p>
            <a:pPr eaLnBrk="1" hangingPunct="1"/>
            <a:r>
              <a:rPr lang="es-CO" dirty="0">
                <a:solidFill>
                  <a:srgbClr val="A50021"/>
                </a:solidFill>
              </a:rPr>
              <a:t>Vosotros </a:t>
            </a:r>
            <a:r>
              <a:rPr lang="es-CO" dirty="0">
                <a:solidFill>
                  <a:srgbClr val="0000FF"/>
                </a:solidFill>
              </a:rPr>
              <a:t>os</a:t>
            </a:r>
            <a:r>
              <a:rPr lang="es-CO" dirty="0">
                <a:solidFill>
                  <a:srgbClr val="A50021"/>
                </a:solidFill>
              </a:rPr>
              <a:t> pon</a:t>
            </a:r>
            <a:r>
              <a:rPr lang="es-CO" dirty="0">
                <a:solidFill>
                  <a:srgbClr val="0000FF"/>
                </a:solidFill>
              </a:rPr>
              <a:t>éis</a:t>
            </a:r>
          </a:p>
          <a:p>
            <a:pPr eaLnBrk="1" hangingPunct="1"/>
            <a:r>
              <a:rPr lang="es-CO" dirty="0">
                <a:solidFill>
                  <a:srgbClr val="A50021"/>
                </a:solidFill>
              </a:rPr>
              <a:t>Ellos </a:t>
            </a:r>
            <a:r>
              <a:rPr lang="es-CO" dirty="0">
                <a:solidFill>
                  <a:srgbClr val="0000FF"/>
                </a:solidFill>
              </a:rPr>
              <a:t>se</a:t>
            </a:r>
            <a:r>
              <a:rPr lang="es-CO" dirty="0">
                <a:solidFill>
                  <a:srgbClr val="A50021"/>
                </a:solidFill>
              </a:rPr>
              <a:t> pon</a:t>
            </a:r>
            <a:r>
              <a:rPr lang="es-CO" dirty="0">
                <a:solidFill>
                  <a:srgbClr val="0000FF"/>
                </a:solidFill>
              </a:rPr>
              <a:t>en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Dormirse (ue)</a:t>
            </a:r>
            <a:endParaRPr lang="en-US">
              <a:solidFill>
                <a:srgbClr val="A50021"/>
              </a:solidFill>
            </a:endParaRPr>
          </a:p>
        </p:txBody>
      </p:sp>
      <p:pic>
        <p:nvPicPr>
          <p:cNvPr id="26627" name="Picture 7" descr="minibabs2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3429000"/>
            <a:ext cx="1828800" cy="849313"/>
          </a:xfrm>
          <a:noFill/>
        </p:spPr>
      </p:pic>
      <p:sp>
        <p:nvSpPr>
          <p:cNvPr id="2662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00200"/>
            <a:ext cx="4876800" cy="4525963"/>
          </a:xfrm>
        </p:spPr>
        <p:txBody>
          <a:bodyPr/>
          <a:lstStyle/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Yo </a:t>
            </a:r>
            <a:r>
              <a:rPr lang="es-CO" sz="2800" dirty="0">
                <a:solidFill>
                  <a:srgbClr val="0000FF"/>
                </a:solidFill>
              </a:rPr>
              <a:t>me</a:t>
            </a:r>
            <a:r>
              <a:rPr lang="es-CO" sz="2800" dirty="0">
                <a:solidFill>
                  <a:srgbClr val="A50021"/>
                </a:solidFill>
              </a:rPr>
              <a:t> duerm</a:t>
            </a:r>
            <a:r>
              <a:rPr lang="es-CO" sz="2800" dirty="0">
                <a:solidFill>
                  <a:srgbClr val="0000FF"/>
                </a:solidFill>
              </a:rPr>
              <a:t>o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Tú </a:t>
            </a:r>
            <a:r>
              <a:rPr lang="es-CO" sz="2800" dirty="0">
                <a:solidFill>
                  <a:srgbClr val="0000FF"/>
                </a:solidFill>
              </a:rPr>
              <a:t>te</a:t>
            </a:r>
            <a:r>
              <a:rPr lang="es-CO" sz="2800" dirty="0">
                <a:solidFill>
                  <a:srgbClr val="A50021"/>
                </a:solidFill>
              </a:rPr>
              <a:t> duerm</a:t>
            </a:r>
            <a:r>
              <a:rPr lang="es-CO" sz="2800" dirty="0">
                <a:solidFill>
                  <a:srgbClr val="0000FF"/>
                </a:solidFill>
              </a:rPr>
              <a:t>es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Él </a:t>
            </a:r>
            <a:r>
              <a:rPr lang="es-CO" sz="2800" dirty="0">
                <a:solidFill>
                  <a:srgbClr val="0000FF"/>
                </a:solidFill>
              </a:rPr>
              <a:t>se</a:t>
            </a:r>
            <a:r>
              <a:rPr lang="es-CO" sz="2800" dirty="0">
                <a:solidFill>
                  <a:srgbClr val="A50021"/>
                </a:solidFill>
              </a:rPr>
              <a:t> duerm</a:t>
            </a:r>
            <a:r>
              <a:rPr lang="es-CO" sz="2800" dirty="0">
                <a:solidFill>
                  <a:srgbClr val="0000FF"/>
                </a:solidFill>
              </a:rPr>
              <a:t>e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Nosotros </a:t>
            </a:r>
            <a:r>
              <a:rPr lang="es-CO" sz="2800" dirty="0">
                <a:solidFill>
                  <a:srgbClr val="0000FF"/>
                </a:solidFill>
              </a:rPr>
              <a:t>nos</a:t>
            </a:r>
            <a:r>
              <a:rPr lang="es-CO" sz="2800" dirty="0">
                <a:solidFill>
                  <a:srgbClr val="A50021"/>
                </a:solidFill>
              </a:rPr>
              <a:t> dorm</a:t>
            </a:r>
            <a:r>
              <a:rPr lang="es-CO" sz="2800" dirty="0">
                <a:solidFill>
                  <a:srgbClr val="0000FF"/>
                </a:solidFill>
              </a:rPr>
              <a:t>imos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Vosotros </a:t>
            </a:r>
            <a:r>
              <a:rPr lang="es-CO" sz="2800" dirty="0">
                <a:solidFill>
                  <a:srgbClr val="0000FF"/>
                </a:solidFill>
              </a:rPr>
              <a:t>os</a:t>
            </a:r>
            <a:r>
              <a:rPr lang="es-CO" sz="2800" dirty="0">
                <a:solidFill>
                  <a:srgbClr val="A50021"/>
                </a:solidFill>
              </a:rPr>
              <a:t> dorm</a:t>
            </a:r>
            <a:r>
              <a:rPr lang="es-CO" sz="2800" dirty="0">
                <a:solidFill>
                  <a:srgbClr val="0000FF"/>
                </a:solidFill>
              </a:rPr>
              <a:t>ís</a:t>
            </a:r>
          </a:p>
          <a:p>
            <a:pPr eaLnBrk="1" hangingPunct="1"/>
            <a:r>
              <a:rPr lang="es-CO" sz="2800" dirty="0">
                <a:solidFill>
                  <a:srgbClr val="A50021"/>
                </a:solidFill>
              </a:rPr>
              <a:t>Ellos </a:t>
            </a:r>
            <a:r>
              <a:rPr lang="es-CO" sz="2800" dirty="0">
                <a:solidFill>
                  <a:srgbClr val="0000FF"/>
                </a:solidFill>
              </a:rPr>
              <a:t>se</a:t>
            </a:r>
            <a:r>
              <a:rPr lang="es-CO" sz="2800" dirty="0">
                <a:solidFill>
                  <a:srgbClr val="A50021"/>
                </a:solidFill>
              </a:rPr>
              <a:t> duerm</a:t>
            </a:r>
            <a:r>
              <a:rPr lang="es-CO" sz="2800" dirty="0">
                <a:solidFill>
                  <a:srgbClr val="0000FF"/>
                </a:solidFill>
              </a:rPr>
              <a:t>en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>
                <a:solidFill>
                  <a:srgbClr val="A50021"/>
                </a:solidFill>
              </a:rPr>
              <a:t>Dormir vs. Dormirse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CO" sz="2800" dirty="0" err="1">
                <a:solidFill>
                  <a:srgbClr val="A50021"/>
                </a:solidFill>
              </a:rPr>
              <a:t>The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verb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forms</a:t>
            </a:r>
            <a:r>
              <a:rPr lang="es-CO" sz="2800" dirty="0">
                <a:solidFill>
                  <a:srgbClr val="A50021"/>
                </a:solidFill>
              </a:rPr>
              <a:t> are </a:t>
            </a:r>
            <a:r>
              <a:rPr lang="es-CO" sz="2800" dirty="0" err="1">
                <a:solidFill>
                  <a:srgbClr val="A50021"/>
                </a:solidFill>
              </a:rPr>
              <a:t>the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same</a:t>
            </a:r>
            <a:r>
              <a:rPr lang="es-CO" sz="2800" dirty="0">
                <a:solidFill>
                  <a:srgbClr val="A50021"/>
                </a:solidFill>
              </a:rPr>
              <a:t>: duermo, duermes, duerme, dormimos, dormís, duermen</a:t>
            </a:r>
          </a:p>
          <a:p>
            <a:pPr eaLnBrk="1" hangingPunct="1">
              <a:lnSpc>
                <a:spcPct val="90000"/>
              </a:lnSpc>
            </a:pPr>
            <a:r>
              <a:rPr lang="es-CO" sz="2800" dirty="0" err="1">
                <a:solidFill>
                  <a:srgbClr val="A50021"/>
                </a:solidFill>
              </a:rPr>
              <a:t>The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difference</a:t>
            </a:r>
            <a:r>
              <a:rPr lang="es-CO" sz="2800" dirty="0">
                <a:solidFill>
                  <a:srgbClr val="A50021"/>
                </a:solidFill>
              </a:rPr>
              <a:t> in </a:t>
            </a:r>
            <a:r>
              <a:rPr lang="es-CO" sz="2800" dirty="0" err="1">
                <a:solidFill>
                  <a:srgbClr val="A50021"/>
                </a:solidFill>
              </a:rPr>
              <a:t>form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is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the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addition</a:t>
            </a:r>
            <a:r>
              <a:rPr lang="es-CO" sz="2800" dirty="0">
                <a:solidFill>
                  <a:srgbClr val="A50021"/>
                </a:solidFill>
              </a:rPr>
              <a:t> of </a:t>
            </a:r>
            <a:r>
              <a:rPr lang="es-CO" sz="2800" dirty="0" err="1">
                <a:solidFill>
                  <a:srgbClr val="A50021"/>
                </a:solidFill>
              </a:rPr>
              <a:t>the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reflexive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pronouns</a:t>
            </a:r>
            <a:r>
              <a:rPr lang="es-CO" sz="2800" dirty="0">
                <a:solidFill>
                  <a:srgbClr val="A50021"/>
                </a:solidFill>
              </a:rPr>
              <a:t>: me, te, se, nos, os, se</a:t>
            </a:r>
          </a:p>
          <a:p>
            <a:pPr eaLnBrk="1" hangingPunct="1">
              <a:lnSpc>
                <a:spcPct val="90000"/>
              </a:lnSpc>
            </a:pPr>
            <a:r>
              <a:rPr lang="es-CO" sz="2800" dirty="0" err="1">
                <a:solidFill>
                  <a:srgbClr val="A50021"/>
                </a:solidFill>
              </a:rPr>
              <a:t>The</a:t>
            </a:r>
            <a:r>
              <a:rPr lang="es-CO" sz="2800" dirty="0">
                <a:solidFill>
                  <a:srgbClr val="A50021"/>
                </a:solidFill>
              </a:rPr>
              <a:t> </a:t>
            </a:r>
            <a:r>
              <a:rPr lang="es-CO" sz="2800" dirty="0" err="1">
                <a:solidFill>
                  <a:srgbClr val="A50021"/>
                </a:solidFill>
              </a:rPr>
              <a:t>difference</a:t>
            </a:r>
            <a:r>
              <a:rPr lang="es-CO" sz="2800" dirty="0">
                <a:solidFill>
                  <a:srgbClr val="A50021"/>
                </a:solidFill>
              </a:rPr>
              <a:t> in </a:t>
            </a:r>
            <a:r>
              <a:rPr lang="es-CO" sz="2800" u="sng" dirty="0" err="1">
                <a:solidFill>
                  <a:srgbClr val="A50021"/>
                </a:solidFill>
              </a:rPr>
              <a:t>meaning</a:t>
            </a:r>
            <a:r>
              <a:rPr lang="es-CO" sz="2800" dirty="0">
                <a:solidFill>
                  <a:srgbClr val="A50021"/>
                </a:solidFill>
              </a:rPr>
              <a:t>  </a:t>
            </a:r>
            <a:r>
              <a:rPr lang="es-CO" sz="2800" dirty="0" err="1">
                <a:solidFill>
                  <a:srgbClr val="A50021"/>
                </a:solidFill>
              </a:rPr>
              <a:t>is</a:t>
            </a:r>
            <a:r>
              <a:rPr lang="es-CO" sz="2800" dirty="0">
                <a:solidFill>
                  <a:srgbClr val="A50021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s-CO" sz="2400" dirty="0">
                <a:solidFill>
                  <a:srgbClr val="A50021"/>
                </a:solidFill>
              </a:rPr>
              <a:t>Dormir </a:t>
            </a:r>
            <a:r>
              <a:rPr lang="es-CO" sz="2400" dirty="0" err="1">
                <a:solidFill>
                  <a:srgbClr val="A50021"/>
                </a:solidFill>
              </a:rPr>
              <a:t>is</a:t>
            </a:r>
            <a:r>
              <a:rPr lang="es-CO" sz="2400" dirty="0">
                <a:solidFill>
                  <a:srgbClr val="A50021"/>
                </a:solidFill>
              </a:rPr>
              <a:t> </a:t>
            </a:r>
            <a:r>
              <a:rPr lang="es-CO" sz="2400" dirty="0" err="1">
                <a:solidFill>
                  <a:srgbClr val="A50021"/>
                </a:solidFill>
              </a:rPr>
              <a:t>to</a:t>
            </a:r>
            <a:r>
              <a:rPr lang="es-CO" sz="2400" dirty="0">
                <a:solidFill>
                  <a:srgbClr val="A50021"/>
                </a:solidFill>
              </a:rPr>
              <a:t> </a:t>
            </a:r>
            <a:r>
              <a:rPr lang="es-CO" sz="2400" dirty="0" err="1">
                <a:solidFill>
                  <a:srgbClr val="A50021"/>
                </a:solidFill>
              </a:rPr>
              <a:t>sleep</a:t>
            </a:r>
            <a:endParaRPr lang="es-CO" sz="2400" dirty="0">
              <a:solidFill>
                <a:srgbClr val="A5002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s-CO" sz="2400" dirty="0">
                <a:solidFill>
                  <a:srgbClr val="A50021"/>
                </a:solidFill>
              </a:rPr>
              <a:t>Dormirse </a:t>
            </a:r>
            <a:r>
              <a:rPr lang="es-CO" sz="2400" dirty="0" err="1">
                <a:solidFill>
                  <a:srgbClr val="A50021"/>
                </a:solidFill>
              </a:rPr>
              <a:t>is</a:t>
            </a:r>
            <a:r>
              <a:rPr lang="es-CO" sz="2400" dirty="0">
                <a:solidFill>
                  <a:srgbClr val="A50021"/>
                </a:solidFill>
              </a:rPr>
              <a:t> </a:t>
            </a:r>
            <a:r>
              <a:rPr lang="es-CO" sz="2400" dirty="0" err="1">
                <a:solidFill>
                  <a:srgbClr val="A50021"/>
                </a:solidFill>
              </a:rPr>
              <a:t>to</a:t>
            </a:r>
            <a:r>
              <a:rPr lang="es-CO" sz="2400" dirty="0">
                <a:solidFill>
                  <a:srgbClr val="A50021"/>
                </a:solidFill>
              </a:rPr>
              <a:t> </a:t>
            </a:r>
            <a:r>
              <a:rPr lang="es-CO" sz="2400" dirty="0" err="1">
                <a:solidFill>
                  <a:srgbClr val="A50021"/>
                </a:solidFill>
              </a:rPr>
              <a:t>fall</a:t>
            </a:r>
            <a:r>
              <a:rPr lang="es-CO" sz="2400" dirty="0">
                <a:solidFill>
                  <a:srgbClr val="A50021"/>
                </a:solidFill>
              </a:rPr>
              <a:t> </a:t>
            </a:r>
            <a:r>
              <a:rPr lang="es-CO" sz="2400" dirty="0" err="1">
                <a:solidFill>
                  <a:srgbClr val="A50021"/>
                </a:solidFill>
              </a:rPr>
              <a:t>asleep</a:t>
            </a:r>
            <a:endParaRPr lang="es-CO" sz="24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/>
              <a:t>A </a:t>
            </a:r>
            <a:r>
              <a:rPr lang="es-CO" b="1" dirty="0" err="1"/>
              <a:t>verb</a:t>
            </a:r>
            <a:r>
              <a:rPr lang="es-CO" b="1" dirty="0"/>
              <a:t> </a:t>
            </a:r>
            <a:r>
              <a:rPr lang="es-CO" b="1" dirty="0" err="1"/>
              <a:t>followed</a:t>
            </a:r>
            <a:r>
              <a:rPr lang="es-CO" b="1" dirty="0"/>
              <a:t> </a:t>
            </a:r>
            <a:r>
              <a:rPr lang="es-CO" b="1" dirty="0" err="1"/>
              <a:t>by</a:t>
            </a:r>
            <a:r>
              <a:rPr lang="es-CO" b="1" dirty="0"/>
              <a:t> a </a:t>
            </a:r>
            <a:r>
              <a:rPr lang="es-CO" b="1" dirty="0" err="1"/>
              <a:t>reflexive</a:t>
            </a:r>
            <a:r>
              <a:rPr lang="es-CO" b="1" dirty="0"/>
              <a:t> </a:t>
            </a:r>
            <a:r>
              <a:rPr lang="es-CO" b="1" dirty="0" err="1"/>
              <a:t>verb</a:t>
            </a:r>
            <a:r>
              <a:rPr lang="es-CO" b="1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59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s-CO" sz="2800" dirty="0" err="1"/>
              <a:t>Remember</a:t>
            </a:r>
            <a:r>
              <a:rPr lang="es-CO" sz="2800" dirty="0"/>
              <a:t> </a:t>
            </a:r>
            <a:r>
              <a:rPr lang="es-CO" sz="2800" dirty="0" err="1"/>
              <a:t>that</a:t>
            </a:r>
            <a:r>
              <a:rPr lang="es-CO" sz="2800" dirty="0"/>
              <a:t> in a </a:t>
            </a:r>
            <a:r>
              <a:rPr lang="es-CO" sz="2800" dirty="0" err="1"/>
              <a:t>sentence</a:t>
            </a:r>
            <a:r>
              <a:rPr lang="es-CO" sz="2800" dirty="0"/>
              <a:t> </a:t>
            </a:r>
            <a:r>
              <a:rPr lang="es-CO" sz="2800" dirty="0" err="1"/>
              <a:t>when</a:t>
            </a:r>
            <a:r>
              <a:rPr lang="es-CO" sz="2800" dirty="0"/>
              <a:t> </a:t>
            </a:r>
            <a:r>
              <a:rPr lang="es-CO" sz="2800" dirty="0" err="1"/>
              <a:t>there</a:t>
            </a:r>
            <a:r>
              <a:rPr lang="es-CO" sz="2800" dirty="0"/>
              <a:t> are 2 </a:t>
            </a:r>
            <a:r>
              <a:rPr lang="es-CO" sz="2800" dirty="0" err="1"/>
              <a:t>verbs</a:t>
            </a:r>
            <a:r>
              <a:rPr lang="es-CO" sz="2800" dirty="0"/>
              <a:t> </a:t>
            </a:r>
            <a:r>
              <a:rPr lang="es-CO" sz="2800" dirty="0" err="1"/>
              <a:t>next</a:t>
            </a:r>
            <a:r>
              <a:rPr lang="es-CO" sz="2800" dirty="0"/>
              <a:t> </a:t>
            </a:r>
            <a:r>
              <a:rPr lang="es-CO" sz="2800" dirty="0" err="1"/>
              <a:t>to</a:t>
            </a:r>
            <a:r>
              <a:rPr lang="es-CO" sz="2800" dirty="0"/>
              <a:t> </a:t>
            </a:r>
            <a:r>
              <a:rPr lang="es-CO" sz="2800" dirty="0" err="1"/>
              <a:t>each</a:t>
            </a:r>
            <a:r>
              <a:rPr lang="es-CO" sz="2800" dirty="0"/>
              <a:t> </a:t>
            </a:r>
            <a:r>
              <a:rPr lang="es-CO" sz="2800" dirty="0" err="1"/>
              <a:t>other</a:t>
            </a:r>
            <a:r>
              <a:rPr lang="es-CO" sz="2800" dirty="0"/>
              <a:t>, </a:t>
            </a:r>
            <a:r>
              <a:rPr lang="es-CO" sz="2800" dirty="0" err="1"/>
              <a:t>you</a:t>
            </a:r>
            <a:r>
              <a:rPr lang="es-CO" sz="2800" dirty="0"/>
              <a:t> </a:t>
            </a:r>
            <a:r>
              <a:rPr lang="es-CO" sz="2800" dirty="0" err="1"/>
              <a:t>conjugate</a:t>
            </a:r>
            <a:r>
              <a:rPr lang="es-CO" sz="2800" dirty="0"/>
              <a:t>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first</a:t>
            </a:r>
            <a:r>
              <a:rPr lang="es-CO" sz="2800" dirty="0"/>
              <a:t> </a:t>
            </a:r>
            <a:r>
              <a:rPr lang="es-CO" sz="2800" dirty="0" err="1"/>
              <a:t>verb</a:t>
            </a:r>
            <a:r>
              <a:rPr lang="es-CO" sz="2800" dirty="0"/>
              <a:t> and </a:t>
            </a:r>
            <a:r>
              <a:rPr lang="es-CO" sz="2800" dirty="0" err="1"/>
              <a:t>leave</a:t>
            </a:r>
            <a:r>
              <a:rPr lang="es-CO" sz="2800" dirty="0"/>
              <a:t>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second</a:t>
            </a:r>
            <a:r>
              <a:rPr lang="es-CO" sz="2800" dirty="0"/>
              <a:t> </a:t>
            </a:r>
            <a:r>
              <a:rPr lang="es-CO" sz="2800" dirty="0" err="1"/>
              <a:t>verb</a:t>
            </a:r>
            <a:r>
              <a:rPr lang="es-CO" sz="2800" dirty="0"/>
              <a:t> in </a:t>
            </a:r>
            <a:r>
              <a:rPr lang="es-CO" sz="2800" dirty="0" err="1"/>
              <a:t>its</a:t>
            </a:r>
            <a:r>
              <a:rPr lang="es-CO" sz="2800" dirty="0"/>
              <a:t> regular </a:t>
            </a:r>
            <a:r>
              <a:rPr lang="es-CO" sz="2800" dirty="0" err="1"/>
              <a:t>form</a:t>
            </a:r>
            <a:r>
              <a:rPr lang="es-CO" sz="2800" dirty="0"/>
              <a:t>. (</a:t>
            </a:r>
            <a:r>
              <a:rPr lang="es-CO" sz="2800" dirty="0" err="1"/>
              <a:t>Ex.</a:t>
            </a:r>
            <a:r>
              <a:rPr lang="es-CO" sz="2800" dirty="0"/>
              <a:t> Yo necesit</a:t>
            </a:r>
            <a:r>
              <a:rPr lang="es-CO" sz="2800" dirty="0">
                <a:solidFill>
                  <a:srgbClr val="0000FF"/>
                </a:solidFill>
              </a:rPr>
              <a:t>o</a:t>
            </a:r>
            <a:r>
              <a:rPr lang="es-CO" sz="2800" dirty="0"/>
              <a:t> trabaj</a:t>
            </a:r>
            <a:r>
              <a:rPr lang="es-CO" sz="2800" dirty="0">
                <a:solidFill>
                  <a:srgbClr val="0000FF"/>
                </a:solidFill>
              </a:rPr>
              <a:t>ar</a:t>
            </a:r>
            <a:r>
              <a:rPr lang="es-CO" sz="2800" dirty="0"/>
              <a:t>.) </a:t>
            </a:r>
            <a:r>
              <a:rPr lang="es-CO" sz="2800" dirty="0" err="1"/>
              <a:t>The</a:t>
            </a:r>
            <a:r>
              <a:rPr lang="es-CO" sz="2800" dirty="0"/>
              <a:t> rule </a:t>
            </a:r>
            <a:r>
              <a:rPr lang="es-CO" sz="2800" dirty="0" err="1"/>
              <a:t>is</a:t>
            </a:r>
            <a:r>
              <a:rPr lang="es-CO" sz="2800" dirty="0"/>
              <a:t> a </a:t>
            </a:r>
            <a:r>
              <a:rPr lang="es-CO" sz="2800" dirty="0" err="1"/>
              <a:t>little</a:t>
            </a:r>
            <a:r>
              <a:rPr lang="es-CO" sz="2800" dirty="0"/>
              <a:t> </a:t>
            </a:r>
            <a:r>
              <a:rPr lang="es-CO" sz="2800" dirty="0" err="1"/>
              <a:t>different</a:t>
            </a:r>
            <a:r>
              <a:rPr lang="es-CO" sz="2800" dirty="0"/>
              <a:t> </a:t>
            </a:r>
            <a:r>
              <a:rPr lang="es-CO" sz="2800" dirty="0" err="1"/>
              <a:t>when</a:t>
            </a:r>
            <a:r>
              <a:rPr lang="es-CO" sz="2800" dirty="0"/>
              <a:t> a </a:t>
            </a:r>
            <a:r>
              <a:rPr lang="es-CO" sz="2800" dirty="0" err="1"/>
              <a:t>verb</a:t>
            </a:r>
            <a:r>
              <a:rPr lang="es-CO" sz="2800" dirty="0"/>
              <a:t> </a:t>
            </a:r>
            <a:r>
              <a:rPr lang="es-CO" sz="2800" dirty="0" err="1"/>
              <a:t>is</a:t>
            </a:r>
            <a:r>
              <a:rPr lang="es-CO" sz="2800" dirty="0"/>
              <a:t> </a:t>
            </a:r>
            <a:r>
              <a:rPr lang="es-CO" sz="2800" dirty="0" err="1"/>
              <a:t>followed</a:t>
            </a:r>
            <a:r>
              <a:rPr lang="es-CO" sz="2800" dirty="0"/>
              <a:t> </a:t>
            </a:r>
            <a:r>
              <a:rPr lang="es-CO" sz="2800" dirty="0" err="1"/>
              <a:t>by</a:t>
            </a:r>
            <a:r>
              <a:rPr lang="es-CO" sz="2800" dirty="0"/>
              <a:t> a </a:t>
            </a:r>
            <a:r>
              <a:rPr lang="es-CO" sz="2800" dirty="0" err="1"/>
              <a:t>reflexive</a:t>
            </a:r>
            <a:r>
              <a:rPr lang="es-CO" sz="2800" dirty="0"/>
              <a:t> </a:t>
            </a:r>
            <a:r>
              <a:rPr lang="es-CO" sz="2800" dirty="0" err="1"/>
              <a:t>verb</a:t>
            </a:r>
            <a:r>
              <a:rPr lang="es-CO" sz="2800" dirty="0"/>
              <a:t>.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>
              <a:buNone/>
            </a:pPr>
            <a:r>
              <a:rPr lang="es-CO" sz="2800" dirty="0"/>
              <a:t>*</a:t>
            </a:r>
            <a:r>
              <a:rPr lang="es-CO" sz="2800" dirty="0" err="1"/>
              <a:t>Instead</a:t>
            </a:r>
            <a:r>
              <a:rPr lang="es-CO" sz="2800" dirty="0"/>
              <a:t> of </a:t>
            </a:r>
            <a:r>
              <a:rPr lang="es-CO" sz="2800" dirty="0" err="1"/>
              <a:t>placing</a:t>
            </a:r>
            <a:r>
              <a:rPr lang="es-CO" sz="2800" dirty="0"/>
              <a:t>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reflexive</a:t>
            </a:r>
            <a:r>
              <a:rPr lang="es-CO" sz="2800" dirty="0"/>
              <a:t> </a:t>
            </a:r>
            <a:r>
              <a:rPr lang="es-CO" sz="2800" dirty="0" err="1"/>
              <a:t>pronoun</a:t>
            </a:r>
            <a:r>
              <a:rPr lang="es-CO" sz="2800" dirty="0"/>
              <a:t> in </a:t>
            </a:r>
            <a:r>
              <a:rPr lang="es-CO" sz="2800" dirty="0" err="1"/>
              <a:t>front</a:t>
            </a:r>
            <a:r>
              <a:rPr lang="es-CO" sz="2800" dirty="0"/>
              <a:t> of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verb</a:t>
            </a:r>
            <a:r>
              <a:rPr lang="es-CO" sz="2800" dirty="0"/>
              <a:t>, </a:t>
            </a:r>
            <a:r>
              <a:rPr lang="es-CO" sz="2800" dirty="0" err="1"/>
              <a:t>you</a:t>
            </a:r>
            <a:r>
              <a:rPr lang="es-CO" sz="2800" dirty="0"/>
              <a:t> </a:t>
            </a:r>
            <a:r>
              <a:rPr lang="es-CO" sz="2800" dirty="0" err="1"/>
              <a:t>will</a:t>
            </a:r>
            <a:r>
              <a:rPr lang="es-CO" sz="2800" dirty="0"/>
              <a:t> </a:t>
            </a:r>
            <a:r>
              <a:rPr lang="es-CO" sz="2800" dirty="0" err="1"/>
              <a:t>leave</a:t>
            </a:r>
            <a:r>
              <a:rPr lang="es-CO" sz="2800" dirty="0"/>
              <a:t> </a:t>
            </a:r>
            <a:r>
              <a:rPr lang="es-CO" sz="2800" dirty="0" err="1"/>
              <a:t>it</a:t>
            </a:r>
            <a:r>
              <a:rPr lang="es-CO" sz="2800" dirty="0"/>
              <a:t> </a:t>
            </a:r>
            <a:r>
              <a:rPr lang="es-CO" sz="2800" dirty="0" err="1"/>
              <a:t>attached</a:t>
            </a:r>
            <a:r>
              <a:rPr lang="es-CO" sz="2800" dirty="0"/>
              <a:t> </a:t>
            </a:r>
            <a:r>
              <a:rPr lang="es-CO" sz="2800" dirty="0" err="1"/>
              <a:t>to</a:t>
            </a:r>
            <a:r>
              <a:rPr lang="es-CO" sz="2800" dirty="0"/>
              <a:t>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infinitive</a:t>
            </a:r>
            <a:r>
              <a:rPr lang="es-CO" sz="2800" dirty="0"/>
              <a:t> and </a:t>
            </a:r>
            <a:r>
              <a:rPr lang="es-CO" sz="2800" dirty="0" err="1"/>
              <a:t>change</a:t>
            </a:r>
            <a:r>
              <a:rPr lang="es-CO" sz="2800" dirty="0"/>
              <a:t> </a:t>
            </a:r>
            <a:r>
              <a:rPr lang="es-CO" sz="2800" dirty="0" err="1"/>
              <a:t>it</a:t>
            </a:r>
            <a:r>
              <a:rPr lang="es-CO" sz="2800" dirty="0"/>
              <a:t> so </a:t>
            </a:r>
            <a:r>
              <a:rPr lang="es-CO" sz="2800" dirty="0" err="1"/>
              <a:t>that</a:t>
            </a:r>
            <a:r>
              <a:rPr lang="es-CO" sz="2800" dirty="0"/>
              <a:t> </a:t>
            </a:r>
            <a:r>
              <a:rPr lang="es-CO" sz="2800" dirty="0" err="1"/>
              <a:t>it</a:t>
            </a:r>
            <a:r>
              <a:rPr lang="es-CO" sz="2800" dirty="0"/>
              <a:t> </a:t>
            </a:r>
            <a:r>
              <a:rPr lang="es-CO" sz="2800" dirty="0" err="1"/>
              <a:t>agrees</a:t>
            </a:r>
            <a:r>
              <a:rPr lang="es-CO" sz="2800" dirty="0"/>
              <a:t> </a:t>
            </a:r>
            <a:r>
              <a:rPr lang="es-CO" sz="2800" dirty="0" err="1"/>
              <a:t>with</a:t>
            </a:r>
            <a:r>
              <a:rPr lang="es-CO" sz="2800" dirty="0"/>
              <a:t> </a:t>
            </a:r>
            <a:r>
              <a:rPr lang="es-CO" sz="2800" dirty="0" err="1"/>
              <a:t>the</a:t>
            </a:r>
            <a:r>
              <a:rPr lang="es-CO" sz="2800" dirty="0"/>
              <a:t> </a:t>
            </a:r>
            <a:r>
              <a:rPr lang="es-CO" sz="2800" dirty="0" err="1"/>
              <a:t>subject</a:t>
            </a:r>
            <a:r>
              <a:rPr lang="es-CO" sz="2800" dirty="0"/>
              <a:t>.</a:t>
            </a:r>
            <a:endParaRPr lang="en-US" sz="2800" dirty="0"/>
          </a:p>
          <a:p>
            <a:pPr>
              <a:buNone/>
            </a:pPr>
            <a:endParaRPr lang="es-CO" sz="2800" dirty="0"/>
          </a:p>
          <a:p>
            <a:pPr>
              <a:buNone/>
            </a:pPr>
            <a:r>
              <a:rPr lang="es-CO" sz="2800" dirty="0" err="1"/>
              <a:t>Some</a:t>
            </a:r>
            <a:r>
              <a:rPr lang="es-CO" sz="2800" dirty="0"/>
              <a:t> </a:t>
            </a:r>
            <a:r>
              <a:rPr lang="es-CO" sz="2800" dirty="0" err="1"/>
              <a:t>examples</a:t>
            </a:r>
            <a:r>
              <a:rPr lang="es-CO" sz="2800" dirty="0"/>
              <a:t>: Tú necesitas levantar</a:t>
            </a:r>
            <a:r>
              <a:rPr lang="es-CO" sz="2800" b="1" u="sng" dirty="0">
                <a:solidFill>
                  <a:srgbClr val="0000FF"/>
                </a:solidFill>
              </a:rPr>
              <a:t>te</a:t>
            </a:r>
            <a:r>
              <a:rPr lang="es-CO" sz="2800" dirty="0"/>
              <a:t>. / Yo necesito maquillar</a:t>
            </a:r>
            <a:r>
              <a:rPr lang="es-CO" sz="2800" b="1" u="sng" dirty="0">
                <a:solidFill>
                  <a:srgbClr val="0000FF"/>
                </a:solidFill>
              </a:rPr>
              <a:t>me</a:t>
            </a:r>
            <a:r>
              <a:rPr lang="es-CO" sz="2800" dirty="0"/>
              <a:t>. / Ana necesita levantar</a:t>
            </a:r>
            <a:r>
              <a:rPr lang="es-CO" sz="2800" b="1" u="sng" dirty="0">
                <a:solidFill>
                  <a:srgbClr val="0000FF"/>
                </a:solidFill>
              </a:rPr>
              <a:t>se</a:t>
            </a:r>
            <a:r>
              <a:rPr lang="es-CO" sz="2800" dirty="0"/>
              <a:t>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A50021"/>
                </a:solidFill>
              </a:rPr>
              <a:t>Reflexive verbs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600200"/>
            <a:ext cx="5334000" cy="4525963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>
                <a:solidFill>
                  <a:schemeClr val="bg1"/>
                </a:solidFill>
              </a:rPr>
              <a:t>In this presentation, we are going to look at a special group of verbs called </a:t>
            </a:r>
            <a:r>
              <a:rPr lang="en-US" sz="2800" b="1" u="sng" dirty="0">
                <a:solidFill>
                  <a:schemeClr val="bg1"/>
                </a:solidFill>
              </a:rPr>
              <a:t>reflexives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800" b="1" u="sng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800" dirty="0">
                <a:solidFill>
                  <a:schemeClr val="bg1"/>
                </a:solidFill>
              </a:rPr>
              <a:t>Let’s start out by thinking of the English verb ‘to </a:t>
            </a:r>
            <a:r>
              <a:rPr lang="en-US" sz="2800" b="1" u="sng" dirty="0">
                <a:solidFill>
                  <a:schemeClr val="bg1"/>
                </a:solidFill>
              </a:rPr>
              <a:t>wash.’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List several things that you can wash.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n-US" sz="2800" dirty="0">
              <a:solidFill>
                <a:srgbClr val="A50021"/>
              </a:solidFill>
            </a:endParaRPr>
          </a:p>
        </p:txBody>
      </p:sp>
      <p:pic>
        <p:nvPicPr>
          <p:cNvPr id="13316" name="Picture 8" descr="j035725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2362200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B4E61-586F-4D8A-9C92-3C8FCA03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2B7BF-CDC8-43DE-99F6-063374C34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30960"/>
            <a:ext cx="8686800" cy="4525962"/>
          </a:xfrm>
        </p:spPr>
        <p:txBody>
          <a:bodyPr/>
          <a:lstStyle/>
          <a:p>
            <a:r>
              <a:rPr lang="en-US" dirty="0"/>
              <a:t>When using a verb after a preposition such as para, antes de, </a:t>
            </a:r>
            <a:r>
              <a:rPr lang="en-US" dirty="0" err="1"/>
              <a:t>después</a:t>
            </a:r>
            <a:r>
              <a:rPr lang="en-US" dirty="0"/>
              <a:t> de, etc., do NOT conjugate the verb.</a:t>
            </a:r>
          </a:p>
          <a:p>
            <a:pPr marL="0" indent="0">
              <a:buNone/>
            </a:pPr>
            <a:r>
              <a:rPr lang="en-US" dirty="0"/>
              <a:t>For example: Antes de </a:t>
            </a:r>
            <a:r>
              <a:rPr lang="en-US" b="1" dirty="0"/>
              <a:t>comer</a:t>
            </a:r>
            <a:r>
              <a:rPr lang="en-US" dirty="0"/>
              <a:t>, me </a:t>
            </a:r>
            <a:r>
              <a:rPr lang="en-US" dirty="0" err="1"/>
              <a:t>cepillo</a:t>
            </a:r>
            <a:r>
              <a:rPr lang="en-US" dirty="0"/>
              <a:t> los     </a:t>
            </a:r>
            <a:r>
              <a:rPr lang="en-US" dirty="0" err="1"/>
              <a:t>dientes</a:t>
            </a:r>
            <a:r>
              <a:rPr lang="en-US" dirty="0"/>
              <a:t>. (</a:t>
            </a:r>
            <a:r>
              <a:rPr lang="en-US" i="1" dirty="0"/>
              <a:t>Before eating, I brush my teeth.</a:t>
            </a:r>
            <a:r>
              <a:rPr lang="en-US" dirty="0"/>
              <a:t>)</a:t>
            </a:r>
          </a:p>
          <a:p>
            <a:r>
              <a:rPr lang="en-US" dirty="0"/>
              <a:t>Remember that when using the infinitive of a reflexive verb, you attach it to the end.</a:t>
            </a:r>
          </a:p>
          <a:p>
            <a:pPr marL="0" indent="0">
              <a:buNone/>
            </a:pPr>
            <a:r>
              <a:rPr lang="en-US" dirty="0"/>
              <a:t>For example: Antes de </a:t>
            </a:r>
            <a:r>
              <a:rPr lang="en-US" b="1" dirty="0" err="1"/>
              <a:t>lavar</a:t>
            </a:r>
            <a:r>
              <a:rPr lang="en-US" b="1" u="sng" dirty="0" err="1"/>
              <a:t>me</a:t>
            </a:r>
            <a:r>
              <a:rPr lang="en-US" b="1" u="sng" dirty="0"/>
              <a:t> </a:t>
            </a:r>
            <a:r>
              <a:rPr lang="en-US" dirty="0"/>
              <a:t>la </a:t>
            </a:r>
            <a:r>
              <a:rPr lang="en-US" dirty="0" err="1"/>
              <a:t>cara</a:t>
            </a:r>
            <a:r>
              <a:rPr lang="en-US" dirty="0"/>
              <a:t>, me </a:t>
            </a:r>
            <a:r>
              <a:rPr lang="en-US" dirty="0" err="1"/>
              <a:t>lavo</a:t>
            </a:r>
            <a:r>
              <a:rPr lang="en-US" dirty="0"/>
              <a:t> las manos. (</a:t>
            </a:r>
            <a:r>
              <a:rPr lang="en-US" i="1" dirty="0"/>
              <a:t>Before washing my face, I wash my hands.</a:t>
            </a:r>
            <a:r>
              <a:rPr lang="en-US" dirty="0"/>
              <a:t>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27837743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A </a:t>
            </a:r>
            <a:r>
              <a:rPr lang="es-CO" dirty="0" err="1">
                <a:solidFill>
                  <a:srgbClr val="A50021"/>
                </a:solidFill>
              </a:rPr>
              <a:t>morning</a:t>
            </a:r>
            <a:r>
              <a:rPr lang="es-CO" dirty="0">
                <a:solidFill>
                  <a:srgbClr val="A50021"/>
                </a:solidFill>
              </a:rPr>
              <a:t> </a:t>
            </a:r>
            <a:r>
              <a:rPr lang="es-CO" dirty="0" err="1">
                <a:solidFill>
                  <a:srgbClr val="A50021"/>
                </a:solidFill>
              </a:rPr>
              <a:t>routine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dirty="0">
                <a:solidFill>
                  <a:srgbClr val="A50021"/>
                </a:solidFill>
              </a:rPr>
              <a:t>Todos los días, yo </a:t>
            </a:r>
            <a:r>
              <a:rPr lang="es-CO" u="sng" dirty="0">
                <a:solidFill>
                  <a:srgbClr val="FF0000"/>
                </a:solidFill>
              </a:rPr>
              <a:t>______________</a:t>
            </a:r>
            <a:r>
              <a:rPr lang="es-CO" dirty="0">
                <a:solidFill>
                  <a:srgbClr val="A50021"/>
                </a:solidFill>
              </a:rPr>
              <a:t>(levantarse) a las 7:00. </a:t>
            </a:r>
            <a:r>
              <a:rPr lang="es-CO" dirty="0">
                <a:solidFill>
                  <a:srgbClr val="FF0000"/>
                </a:solidFill>
              </a:rPr>
              <a:t>__</a:t>
            </a:r>
            <a:r>
              <a:rPr lang="es-CO" u="sng" dirty="0">
                <a:solidFill>
                  <a:srgbClr val="FF0000"/>
                </a:solidFill>
              </a:rPr>
              <a:t>________</a:t>
            </a:r>
            <a:r>
              <a:rPr lang="es-CO" dirty="0">
                <a:solidFill>
                  <a:srgbClr val="A50021"/>
                </a:solidFill>
              </a:rPr>
              <a:t> (ir) al baño, </a:t>
            </a:r>
            <a:r>
              <a:rPr lang="es-CO" u="sng" dirty="0">
                <a:solidFill>
                  <a:srgbClr val="FF0000"/>
                </a:solidFill>
              </a:rPr>
              <a:t>____________</a:t>
            </a:r>
            <a:r>
              <a:rPr lang="es-CO" dirty="0">
                <a:solidFill>
                  <a:srgbClr val="A50021"/>
                </a:solidFill>
              </a:rPr>
              <a:t>(lavarse) la cara, y </a:t>
            </a:r>
            <a:r>
              <a:rPr lang="es-CO" u="sng" dirty="0">
                <a:solidFill>
                  <a:srgbClr val="FF0000"/>
                </a:solidFill>
              </a:rPr>
              <a:t>__________ </a:t>
            </a:r>
            <a:r>
              <a:rPr lang="es-CO" dirty="0">
                <a:solidFill>
                  <a:srgbClr val="A50021"/>
                </a:solidFill>
              </a:rPr>
              <a:t>(afeitarse). Luego </a:t>
            </a:r>
            <a:r>
              <a:rPr lang="es-CO" dirty="0">
                <a:solidFill>
                  <a:srgbClr val="FF0000"/>
                </a:solidFill>
              </a:rPr>
              <a:t>___________</a:t>
            </a:r>
            <a:r>
              <a:rPr lang="es-CO" dirty="0">
                <a:solidFill>
                  <a:srgbClr val="A50021"/>
                </a:solidFill>
              </a:rPr>
              <a:t> (vestirse (i)) y </a:t>
            </a:r>
            <a:r>
              <a:rPr lang="es-CO" dirty="0">
                <a:solidFill>
                  <a:srgbClr val="FF0000"/>
                </a:solidFill>
              </a:rPr>
              <a:t>__________</a:t>
            </a:r>
            <a:r>
              <a:rPr lang="es-CO" dirty="0">
                <a:solidFill>
                  <a:srgbClr val="A50021"/>
                </a:solidFill>
              </a:rPr>
              <a:t>(comer) un poco de desayuno. Por fin, </a:t>
            </a:r>
            <a:r>
              <a:rPr lang="es-CO" dirty="0">
                <a:solidFill>
                  <a:srgbClr val="FF0000"/>
                </a:solidFill>
              </a:rPr>
              <a:t>____</a:t>
            </a:r>
            <a:r>
              <a:rPr lang="es-CO" u="sng" dirty="0">
                <a:solidFill>
                  <a:srgbClr val="FF0000"/>
                </a:solidFill>
              </a:rPr>
              <a:t>________</a:t>
            </a:r>
            <a:r>
              <a:rPr lang="es-CO" dirty="0">
                <a:solidFill>
                  <a:srgbClr val="A50021"/>
                </a:solidFill>
              </a:rPr>
              <a:t>(cepillarse) los dientes.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158259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me </a:t>
            </a:r>
            <a:r>
              <a:rPr lang="en-US" sz="2800" b="1" dirty="0" err="1">
                <a:solidFill>
                  <a:srgbClr val="0000FF"/>
                </a:solidFill>
              </a:rPr>
              <a:t>levanto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102971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</a:rPr>
              <a:t>Voy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55973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me </a:t>
            </a:r>
            <a:r>
              <a:rPr lang="en-US" sz="2800" b="1" dirty="0" err="1">
                <a:solidFill>
                  <a:srgbClr val="0000FF"/>
                </a:solidFill>
              </a:rPr>
              <a:t>lavo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5292" y="2522511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me </a:t>
            </a:r>
            <a:r>
              <a:rPr lang="en-US" sz="2800" b="1" dirty="0" err="1">
                <a:solidFill>
                  <a:srgbClr val="0000FF"/>
                </a:solidFill>
              </a:rPr>
              <a:t>afeito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306466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me </a:t>
            </a:r>
            <a:r>
              <a:rPr lang="en-US" sz="2800" b="1" dirty="0" err="1">
                <a:solidFill>
                  <a:srgbClr val="0000FF"/>
                </a:solidFill>
              </a:rPr>
              <a:t>visto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0798" y="3539725"/>
            <a:ext cx="1460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</a:rPr>
              <a:t>como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402636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me </a:t>
            </a:r>
            <a:r>
              <a:rPr lang="en-US" sz="2800" b="1" dirty="0" err="1">
                <a:solidFill>
                  <a:srgbClr val="0000FF"/>
                </a:solidFill>
              </a:rPr>
              <a:t>cepillo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Let</a:t>
            </a:r>
            <a:r>
              <a:rPr lang="en-US">
                <a:solidFill>
                  <a:srgbClr val="A50021"/>
                </a:solidFill>
              </a:rPr>
              <a:t>’s</a:t>
            </a:r>
            <a:r>
              <a:rPr lang="es-CO">
                <a:solidFill>
                  <a:srgbClr val="A50021"/>
                </a:solidFill>
              </a:rPr>
              <a:t> do another</a:t>
            </a:r>
            <a:endParaRPr lang="en-US">
              <a:solidFill>
                <a:srgbClr val="A5002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O" dirty="0">
                <a:solidFill>
                  <a:srgbClr val="A50021"/>
                </a:solidFill>
              </a:rPr>
              <a:t>Juana ____________(despertarse (</a:t>
            </a:r>
            <a:r>
              <a:rPr lang="es-CO" dirty="0" err="1">
                <a:solidFill>
                  <a:srgbClr val="A50021"/>
                </a:solidFill>
              </a:rPr>
              <a:t>ie</a:t>
            </a:r>
            <a:r>
              <a:rPr lang="es-CO" dirty="0">
                <a:solidFill>
                  <a:srgbClr val="A50021"/>
                </a:solidFill>
              </a:rPr>
              <a:t>)  a las 6:30 y __________(levantarse). ________ (ir) al baño, y __________(ducharse). Ella ____________(secarse), _______(peinarse) y ________________(maquillarse).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4448" y="155494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se </a:t>
            </a:r>
            <a:r>
              <a:rPr lang="en-US" sz="2800" b="1" dirty="0" err="1">
                <a:solidFill>
                  <a:srgbClr val="0000FF"/>
                </a:solidFill>
              </a:rPr>
              <a:t>despierta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075321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se </a:t>
            </a:r>
            <a:r>
              <a:rPr lang="en-US" sz="2800" b="1" dirty="0" err="1">
                <a:solidFill>
                  <a:srgbClr val="0000FF"/>
                </a:solidFill>
              </a:rPr>
              <a:t>levanta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2075321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</a:rPr>
              <a:t>Va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258443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se </a:t>
            </a:r>
            <a:r>
              <a:rPr lang="en-US" sz="2800" b="1" dirty="0" err="1">
                <a:solidFill>
                  <a:srgbClr val="0000FF"/>
                </a:solidFill>
              </a:rPr>
              <a:t>ducha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03476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se </a:t>
            </a:r>
            <a:r>
              <a:rPr lang="en-US" sz="2800" b="1" dirty="0" err="1">
                <a:solidFill>
                  <a:srgbClr val="0000FF"/>
                </a:solidFill>
              </a:rPr>
              <a:t>seca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8700" y="303476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se </a:t>
            </a:r>
            <a:r>
              <a:rPr lang="en-US" sz="2800" b="1" dirty="0" err="1">
                <a:solidFill>
                  <a:srgbClr val="0000FF"/>
                </a:solidFill>
              </a:rPr>
              <a:t>peina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522526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se </a:t>
            </a:r>
            <a:r>
              <a:rPr lang="en-US" sz="2800" b="1" dirty="0" err="1">
                <a:solidFill>
                  <a:srgbClr val="0000FF"/>
                </a:solidFill>
              </a:rPr>
              <a:t>maquilla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>
                <a:solidFill>
                  <a:srgbClr val="A50021"/>
                </a:solidFill>
              </a:rPr>
              <a:t>Whew! That</a:t>
            </a:r>
            <a:r>
              <a:rPr lang="en-US">
                <a:solidFill>
                  <a:srgbClr val="A50021"/>
                </a:solidFill>
              </a:rPr>
              <a:t>’s a lot to remember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dirty="0">
                <a:solidFill>
                  <a:srgbClr val="A50021"/>
                </a:solidFill>
              </a:rPr>
              <a:t>True! But keep in mind that the verb changes as it always does. You just have to remember to use the </a:t>
            </a:r>
            <a:r>
              <a:rPr lang="en-US" b="1" u="sng" dirty="0">
                <a:solidFill>
                  <a:srgbClr val="0000FF"/>
                </a:solidFill>
              </a:rPr>
              <a:t>reflexive pronouns</a:t>
            </a:r>
            <a:r>
              <a:rPr lang="en-US" u="sng" dirty="0">
                <a:solidFill>
                  <a:srgbClr val="0000FF"/>
                </a:solidFill>
              </a:rPr>
              <a:t> (me, </a:t>
            </a:r>
            <a:r>
              <a:rPr lang="en-US" u="sng" dirty="0" err="1">
                <a:solidFill>
                  <a:srgbClr val="0000FF"/>
                </a:solidFill>
              </a:rPr>
              <a:t>te</a:t>
            </a:r>
            <a:r>
              <a:rPr lang="en-US" u="sng" dirty="0">
                <a:solidFill>
                  <a:srgbClr val="0000FF"/>
                </a:solidFill>
              </a:rPr>
              <a:t>, se, </a:t>
            </a:r>
            <a:r>
              <a:rPr lang="en-US" u="sng" dirty="0" err="1">
                <a:solidFill>
                  <a:srgbClr val="0000FF"/>
                </a:solidFill>
              </a:rPr>
              <a:t>nos</a:t>
            </a:r>
            <a:r>
              <a:rPr lang="en-US" u="sng" dirty="0">
                <a:solidFill>
                  <a:srgbClr val="0000FF"/>
                </a:solidFill>
              </a:rPr>
              <a:t>, </a:t>
            </a:r>
            <a:r>
              <a:rPr lang="en-US" u="sng" dirty="0" err="1">
                <a:solidFill>
                  <a:srgbClr val="0000FF"/>
                </a:solidFill>
              </a:rPr>
              <a:t>os</a:t>
            </a:r>
            <a:r>
              <a:rPr lang="en-US" u="sng" dirty="0">
                <a:solidFill>
                  <a:srgbClr val="0000FF"/>
                </a:solidFill>
              </a:rPr>
              <a:t>, se)</a:t>
            </a:r>
            <a:r>
              <a:rPr lang="en-US" u="sng" dirty="0">
                <a:solidFill>
                  <a:srgbClr val="A50021"/>
                </a:solidFill>
              </a:rPr>
              <a:t>  </a:t>
            </a:r>
            <a:r>
              <a:rPr lang="en-US" dirty="0">
                <a:solidFill>
                  <a:srgbClr val="A50021"/>
                </a:solidFill>
              </a:rPr>
              <a:t>if you see an infinitive that ends in ‘</a:t>
            </a:r>
            <a:r>
              <a:rPr lang="en-US" b="1" u="sng" dirty="0">
                <a:solidFill>
                  <a:srgbClr val="0000FF"/>
                </a:solidFill>
              </a:rPr>
              <a:t>se’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Some examples</a:t>
            </a:r>
          </a:p>
        </p:txBody>
      </p:sp>
      <p:pic>
        <p:nvPicPr>
          <p:cNvPr id="14339" name="Picture 5" descr="j0356611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133600"/>
            <a:ext cx="2971800" cy="2971800"/>
          </a:xfrm>
          <a:noFill/>
        </p:spPr>
      </p:pic>
      <p:sp>
        <p:nvSpPr>
          <p:cNvPr id="14340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3500">
                <a:solidFill>
                  <a:srgbClr val="A50021"/>
                </a:solidFill>
              </a:rPr>
              <a:t>I wash my clothes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500">
                <a:solidFill>
                  <a:srgbClr val="A50021"/>
                </a:solidFill>
              </a:rPr>
              <a:t>I wash the dishes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500">
                <a:solidFill>
                  <a:srgbClr val="A50021"/>
                </a:solidFill>
              </a:rPr>
              <a:t>I wash the car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500">
                <a:solidFill>
                  <a:srgbClr val="A50021"/>
                </a:solidFill>
              </a:rPr>
              <a:t>I wash the windows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500">
                <a:solidFill>
                  <a:srgbClr val="A50021"/>
                </a:solidFill>
              </a:rPr>
              <a:t>I wash my hands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3500">
                <a:solidFill>
                  <a:srgbClr val="A50021"/>
                </a:solidFill>
              </a:rPr>
              <a:t>I wash my hair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A50021"/>
                </a:solidFill>
              </a:rPr>
              <a:t>What’s the difference?</a:t>
            </a:r>
          </a:p>
        </p:txBody>
      </p:sp>
      <p:pic>
        <p:nvPicPr>
          <p:cNvPr id="15363" name="Picture 10" descr="0060-0608-0916-082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76400"/>
            <a:ext cx="3103563" cy="3200400"/>
          </a:xfrm>
        </p:spPr>
      </p:pic>
      <p:sp>
        <p:nvSpPr>
          <p:cNvPr id="1536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524000"/>
            <a:ext cx="4648200" cy="4602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>
                <a:solidFill>
                  <a:srgbClr val="A50021"/>
                </a:solidFill>
              </a:rPr>
              <a:t>I wash the car.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>
                <a:solidFill>
                  <a:srgbClr val="A50021"/>
                </a:solidFill>
              </a:rPr>
              <a:t>I can wash things that are </a:t>
            </a:r>
            <a:r>
              <a:rPr lang="en-US" b="1" i="1" u="sng">
                <a:solidFill>
                  <a:srgbClr val="A50021"/>
                </a:solidFill>
              </a:rPr>
              <a:t>not</a:t>
            </a:r>
            <a:r>
              <a:rPr lang="en-US">
                <a:solidFill>
                  <a:srgbClr val="A50021"/>
                </a:solidFill>
              </a:rPr>
              <a:t> part of me, that is, they are not part of my body.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>
                <a:solidFill>
                  <a:srgbClr val="A50021"/>
                </a:solidFill>
              </a:rPr>
              <a:t>In Spanish, we say: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>
                <a:solidFill>
                  <a:srgbClr val="A50021"/>
                </a:solidFill>
              </a:rPr>
              <a:t>Yo lavo el carro.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A50021"/>
                </a:solidFill>
              </a:rPr>
              <a:t>…and…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143000"/>
            <a:ext cx="4419600" cy="49831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accent1"/>
                </a:solidFill>
              </a:rPr>
              <a:t>I also wash things </a:t>
            </a:r>
            <a:r>
              <a:rPr lang="en-US" b="1" dirty="0">
                <a:solidFill>
                  <a:srgbClr val="FF0000"/>
                </a:solidFill>
              </a:rPr>
              <a:t>on my body: </a:t>
            </a:r>
            <a:r>
              <a:rPr lang="en-US" b="1" dirty="0">
                <a:solidFill>
                  <a:schemeClr val="accent1"/>
                </a:solidFill>
              </a:rPr>
              <a:t>hands, face, hair…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accent1"/>
                </a:solidFill>
              </a:rPr>
              <a:t>I wash my hands.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chemeClr val="accent1"/>
                </a:solidFill>
              </a:rPr>
              <a:t> in Spanish we say: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chemeClr val="accent1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b="1" u="sng" dirty="0">
                <a:solidFill>
                  <a:srgbClr val="FF0000"/>
                </a:solidFill>
              </a:rPr>
              <a:t>Me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lavo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las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manos</a:t>
            </a:r>
            <a:r>
              <a:rPr lang="en-US" b="1" dirty="0">
                <a:solidFill>
                  <a:schemeClr val="accent1"/>
                </a:solidFill>
              </a:rPr>
              <a:t>.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solidFill>
                <a:srgbClr val="A50021"/>
              </a:solidFill>
            </a:endParaRPr>
          </a:p>
        </p:txBody>
      </p:sp>
      <p:pic>
        <p:nvPicPr>
          <p:cNvPr id="16388" name="Picture 8" descr="j023644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A50021"/>
                </a:solidFill>
              </a:rPr>
              <a:t>Huh</a:t>
            </a:r>
            <a:r>
              <a:rPr lang="en-US"/>
              <a:t>?</a:t>
            </a:r>
          </a:p>
        </p:txBody>
      </p:sp>
      <p:pic>
        <p:nvPicPr>
          <p:cNvPr id="17411" name="Picture 8" descr="0041-0510-1114-034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957388"/>
            <a:ext cx="3276600" cy="3810000"/>
          </a:xfrm>
        </p:spPr>
      </p:pic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>
                <a:solidFill>
                  <a:srgbClr val="A50021"/>
                </a:solidFill>
              </a:rPr>
              <a:t>There are two ways to talk about washing in Spanish.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u="sng" dirty="0">
                <a:solidFill>
                  <a:srgbClr val="A50021"/>
                </a:solidFill>
              </a:rPr>
              <a:t>First, </a:t>
            </a:r>
            <a:r>
              <a:rPr lang="en-US" dirty="0">
                <a:solidFill>
                  <a:srgbClr val="A50021"/>
                </a:solidFill>
              </a:rPr>
              <a:t>to wash something else.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>
              <a:solidFill>
                <a:srgbClr val="A50021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b="1" u="sng" dirty="0">
                <a:solidFill>
                  <a:srgbClr val="A50021"/>
                </a:solidFill>
              </a:rPr>
              <a:t>Second, </a:t>
            </a:r>
            <a:r>
              <a:rPr lang="en-US" dirty="0">
                <a:solidFill>
                  <a:srgbClr val="A50021"/>
                </a:solidFill>
              </a:rPr>
              <a:t>to wash part of one’s body.</a:t>
            </a:r>
            <a:endParaRPr lang="en-US" b="1" u="sng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A50021"/>
                </a:solidFill>
              </a:rPr>
              <a:t>And your point is…?</a:t>
            </a:r>
          </a:p>
        </p:txBody>
      </p:sp>
      <p:pic>
        <p:nvPicPr>
          <p:cNvPr id="18435" name="Picture 8" descr="j0336702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3" y="1905000"/>
            <a:ext cx="3729037" cy="3492500"/>
          </a:xfrm>
          <a:noFill/>
        </p:spPr>
      </p:pic>
      <p:sp>
        <p:nvSpPr>
          <p:cNvPr id="1843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438400"/>
            <a:ext cx="4038600" cy="32004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>
                <a:solidFill>
                  <a:srgbClr val="A50021"/>
                </a:solidFill>
              </a:rPr>
              <a:t>If you are washing something that is attached </a:t>
            </a:r>
            <a:r>
              <a:rPr lang="en-US" i="1">
                <a:solidFill>
                  <a:srgbClr val="A50021"/>
                </a:solidFill>
              </a:rPr>
              <a:t>to your body</a:t>
            </a:r>
            <a:r>
              <a:rPr lang="en-US">
                <a:solidFill>
                  <a:srgbClr val="A50021"/>
                </a:solidFill>
              </a:rPr>
              <a:t>, you need to add the word</a:t>
            </a:r>
            <a:r>
              <a:rPr lang="en-US" b="1" u="sng">
                <a:solidFill>
                  <a:srgbClr val="A50021"/>
                </a:solidFill>
              </a:rPr>
              <a:t> me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u="sng">
                <a:solidFill>
                  <a:srgbClr val="A50021"/>
                </a:solidFill>
              </a:rPr>
              <a:t>Me </a:t>
            </a:r>
            <a:r>
              <a:rPr lang="en-US">
                <a:solidFill>
                  <a:srgbClr val="A50021"/>
                </a:solidFill>
              </a:rPr>
              <a:t>lavo las manos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You need these pronouns</a:t>
            </a:r>
          </a:p>
        </p:txBody>
      </p:sp>
      <p:graphicFrame>
        <p:nvGraphicFramePr>
          <p:cNvPr id="5" name="ClipArt Placeholder 4"/>
          <p:cNvGraphicFramePr>
            <a:graphicFrameLocks noGrp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458743150"/>
              </p:ext>
            </p:extLst>
          </p:nvPr>
        </p:nvGraphicFramePr>
        <p:xfrm>
          <a:off x="2286000" y="1600200"/>
          <a:ext cx="48768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7200" b="1" dirty="0">
                          <a:solidFill>
                            <a:schemeClr val="bg2"/>
                          </a:solidFill>
                        </a:rPr>
                        <a:t>me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 dirty="0" err="1">
                          <a:solidFill>
                            <a:schemeClr val="bg2"/>
                          </a:solidFill>
                        </a:rPr>
                        <a:t>nos</a:t>
                      </a:r>
                      <a:endParaRPr lang="en-US" sz="72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7200" b="1" dirty="0" err="1">
                          <a:solidFill>
                            <a:schemeClr val="bg2"/>
                          </a:solidFill>
                        </a:rPr>
                        <a:t>te</a:t>
                      </a:r>
                      <a:endParaRPr lang="en-US" sz="72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 baseline="0" dirty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7200" b="1" baseline="0" dirty="0" err="1">
                          <a:solidFill>
                            <a:schemeClr val="bg2"/>
                          </a:solidFill>
                        </a:rPr>
                        <a:t>os</a:t>
                      </a:r>
                      <a:endParaRPr lang="en-US" sz="72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US" sz="7200" b="1" dirty="0">
                          <a:solidFill>
                            <a:schemeClr val="bg2"/>
                          </a:solidFill>
                        </a:rPr>
                        <a:t>se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 dirty="0">
                          <a:solidFill>
                            <a:schemeClr val="bg2"/>
                          </a:solidFill>
                        </a:rPr>
                        <a:t>se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A50021"/>
                </a:solidFill>
              </a:rPr>
              <a:t>Lavarse</a:t>
            </a:r>
            <a:r>
              <a:rPr lang="en-US" dirty="0">
                <a:solidFill>
                  <a:srgbClr val="A50021"/>
                </a:solidFill>
              </a:rPr>
              <a:t> conjugated:</a:t>
            </a:r>
          </a:p>
        </p:txBody>
      </p:sp>
      <p:pic>
        <p:nvPicPr>
          <p:cNvPr id="20483" name="Picture 7" descr="iz069010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9000" y="152400"/>
            <a:ext cx="1447800" cy="1295400"/>
          </a:xfr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55070"/>
              </p:ext>
            </p:extLst>
          </p:nvPr>
        </p:nvGraphicFramePr>
        <p:xfrm>
          <a:off x="381000" y="1600200"/>
          <a:ext cx="7848600" cy="318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Me </a:t>
                      </a:r>
                      <a:r>
                        <a:rPr lang="en-US" sz="5000" dirty="0" err="1">
                          <a:solidFill>
                            <a:srgbClr val="A50021"/>
                          </a:solidFill>
                        </a:rPr>
                        <a:t>lav</a:t>
                      </a:r>
                      <a:r>
                        <a:rPr lang="en-US" sz="5000" dirty="0" err="1">
                          <a:solidFill>
                            <a:srgbClr val="0000FF"/>
                          </a:solidFill>
                        </a:rPr>
                        <a:t>o</a:t>
                      </a:r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 </a:t>
                      </a:r>
                      <a:endParaRPr lang="en-US" sz="5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0" dirty="0" err="1">
                          <a:solidFill>
                            <a:srgbClr val="A50021"/>
                          </a:solidFill>
                        </a:rPr>
                        <a:t>nos</a:t>
                      </a:r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 </a:t>
                      </a:r>
                      <a:r>
                        <a:rPr lang="en-US" sz="5000" dirty="0" err="1">
                          <a:solidFill>
                            <a:srgbClr val="A50021"/>
                          </a:solidFill>
                        </a:rPr>
                        <a:t>lav</a:t>
                      </a:r>
                      <a:r>
                        <a:rPr lang="en-US" sz="5000" dirty="0" err="1">
                          <a:solidFill>
                            <a:srgbClr val="0000FF"/>
                          </a:solidFill>
                        </a:rPr>
                        <a:t>amos</a:t>
                      </a:r>
                      <a:endParaRPr lang="en-US" sz="5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0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Te lav</a:t>
                      </a:r>
                      <a:r>
                        <a:rPr lang="en-US" sz="5000" dirty="0">
                          <a:solidFill>
                            <a:srgbClr val="0000FF"/>
                          </a:solidFill>
                        </a:rPr>
                        <a:t>as</a:t>
                      </a:r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 </a:t>
                      </a:r>
                      <a:endParaRPr lang="en-US" sz="5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0" baseline="0" dirty="0" err="1">
                          <a:solidFill>
                            <a:srgbClr val="A50021"/>
                          </a:solidFill>
                        </a:rPr>
                        <a:t>os</a:t>
                      </a:r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 </a:t>
                      </a:r>
                      <a:r>
                        <a:rPr lang="en-US" sz="5000" dirty="0" err="1">
                          <a:solidFill>
                            <a:srgbClr val="A50021"/>
                          </a:solidFill>
                        </a:rPr>
                        <a:t>lav</a:t>
                      </a:r>
                      <a:r>
                        <a:rPr lang="en-US" sz="5000" dirty="0" err="1">
                          <a:solidFill>
                            <a:srgbClr val="0000FF"/>
                          </a:solidFill>
                        </a:rPr>
                        <a:t>áis</a:t>
                      </a:r>
                      <a:r>
                        <a:rPr lang="en-US" sz="5000" baseline="0" dirty="0">
                          <a:solidFill>
                            <a:srgbClr val="A50021"/>
                          </a:solidFill>
                        </a:rPr>
                        <a:t> </a:t>
                      </a:r>
                      <a:endParaRPr lang="en-US" sz="5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00"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Se lav</a:t>
                      </a:r>
                      <a:r>
                        <a:rPr lang="en-US" sz="5000" dirty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sz="5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0" dirty="0">
                          <a:solidFill>
                            <a:srgbClr val="A50021"/>
                          </a:solidFill>
                        </a:rPr>
                        <a:t>se </a:t>
                      </a:r>
                      <a:r>
                        <a:rPr lang="en-US" sz="5000" dirty="0" err="1">
                          <a:solidFill>
                            <a:srgbClr val="A50021"/>
                          </a:solidFill>
                        </a:rPr>
                        <a:t>lav</a:t>
                      </a:r>
                      <a:r>
                        <a:rPr lang="en-US" sz="5000" dirty="0" err="1">
                          <a:solidFill>
                            <a:srgbClr val="0000FF"/>
                          </a:solidFill>
                        </a:rPr>
                        <a:t>an</a:t>
                      </a:r>
                      <a:endParaRPr lang="en-US" sz="50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47800" y="5105400"/>
            <a:ext cx="7162800" cy="1477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3000" dirty="0">
                <a:solidFill>
                  <a:schemeClr val="bg1"/>
                </a:solidFill>
              </a:rPr>
              <a:t>The endings are still the same. In this case, these are endings for regular “</a:t>
            </a:r>
            <a:r>
              <a:rPr lang="en-US" sz="3000" dirty="0" err="1">
                <a:solidFill>
                  <a:schemeClr val="bg1"/>
                </a:solidFill>
              </a:rPr>
              <a:t>ar</a:t>
            </a:r>
            <a:r>
              <a:rPr lang="en-US" sz="3000" dirty="0">
                <a:solidFill>
                  <a:schemeClr val="bg1"/>
                </a:solidFill>
              </a:rPr>
              <a:t>” verbs in the present tense.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732</TotalTime>
  <Words>924</Words>
  <Application>Microsoft Office PowerPoint</Application>
  <PresentationFormat>On-screen Show (4:3)</PresentationFormat>
  <Paragraphs>144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Arial Black</vt:lpstr>
      <vt:lpstr>Berlin Sans FB Demi</vt:lpstr>
      <vt:lpstr>Comic Sans MS</vt:lpstr>
      <vt:lpstr>Franklin Gothic Book</vt:lpstr>
      <vt:lpstr>Franklin Gothic Medium</vt:lpstr>
      <vt:lpstr>Wingdings</vt:lpstr>
      <vt:lpstr>Wingdings 2</vt:lpstr>
      <vt:lpstr>Trek</vt:lpstr>
      <vt:lpstr>iRespondQuestionMaster</vt:lpstr>
      <vt:lpstr>iRespondGraphMaster</vt:lpstr>
      <vt:lpstr>Document</vt:lpstr>
      <vt:lpstr>PowerPoint Presentation</vt:lpstr>
      <vt:lpstr>Reflexive verbs</vt:lpstr>
      <vt:lpstr>Some examples</vt:lpstr>
      <vt:lpstr>What’s the difference?</vt:lpstr>
      <vt:lpstr>…and…</vt:lpstr>
      <vt:lpstr>Huh?</vt:lpstr>
      <vt:lpstr>And your point is…?</vt:lpstr>
      <vt:lpstr>You need these pronouns</vt:lpstr>
      <vt:lpstr>Lavarse conjugated:</vt:lpstr>
      <vt:lpstr>Notice the placement of the reflexive pronouns in Spanish:</vt:lpstr>
      <vt:lpstr>How do you get those forms?</vt:lpstr>
      <vt:lpstr>Let’s try one</vt:lpstr>
      <vt:lpstr>Some more reflexive verbs…</vt:lpstr>
      <vt:lpstr>Levantarse</vt:lpstr>
      <vt:lpstr>Sentarse (ie)</vt:lpstr>
      <vt:lpstr>Ponerse (-go verb)</vt:lpstr>
      <vt:lpstr>Dormirse (ue)</vt:lpstr>
      <vt:lpstr>Dormir vs. Dormirse</vt:lpstr>
      <vt:lpstr>A verb followed by a reflexive verb: </vt:lpstr>
      <vt:lpstr>Prepositions</vt:lpstr>
      <vt:lpstr>A morning routine</vt:lpstr>
      <vt:lpstr>Let’s do another</vt:lpstr>
      <vt:lpstr>Whew! That’s a lot to remember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verbs</dc:title>
  <dc:creator>Luisa f. Munar</dc:creator>
  <cp:lastModifiedBy>Yadira Thomas</cp:lastModifiedBy>
  <cp:revision>60</cp:revision>
  <dcterms:created xsi:type="dcterms:W3CDTF">2007-09-11T19:03:29Z</dcterms:created>
  <dcterms:modified xsi:type="dcterms:W3CDTF">2019-12-10T16:07:35Z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