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73" r:id="rId5"/>
    <p:sldId id="275" r:id="rId6"/>
    <p:sldId id="260" r:id="rId7"/>
    <p:sldId id="261" r:id="rId8"/>
    <p:sldId id="276" r:id="rId9"/>
  </p:sldIdLst>
  <p:sldSz cx="10160000" cy="7620000"/>
  <p:notesSz cx="7620000" cy="10160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3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D3FC2D3-58B5-4681-8FCD-2CA35FE6DF86}">
  <a:tblStyle styleId="{FD3FC2D3-58B5-4681-8FCD-2CA35FE6DF86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0EC8090B-3BE8-4029-AB31-55626764DCE6}" styleName="Table_1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18CC63EF-1572-461B-9989-8EC594F25400}" styleName="Table_2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1336" y="52"/>
      </p:cViewPr>
      <p:guideLst>
        <p:guide orient="horz" pos="24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7464171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538480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3044715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4292931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3306190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776805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1778000"/>
            <a:ext cx="10160099" cy="4064099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lIns="101575" tIns="50775" rIns="101575" bIns="5077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9" name="Shape 9"/>
          <p:cNvGrpSpPr/>
          <p:nvPr/>
        </p:nvGrpSpPr>
        <p:grpSpPr>
          <a:xfrm>
            <a:off x="0" y="-1597"/>
            <a:ext cx="2030426" cy="7621593"/>
            <a:chOff x="0" y="-1438"/>
            <a:chExt cx="798029" cy="6859503"/>
          </a:xfrm>
        </p:grpSpPr>
        <p:sp>
          <p:nvSpPr>
            <p:cNvPr id="10" name="Shape 10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101575" tIns="50775" rIns="101575" bIns="5077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101575" tIns="50775" rIns="101575" bIns="5077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2" name="Shape 12"/>
          <p:cNvGrpSpPr/>
          <p:nvPr/>
        </p:nvGrpSpPr>
        <p:grpSpPr>
          <a:xfrm flipH="1">
            <a:off x="8129572" y="0"/>
            <a:ext cx="2030426" cy="7621593"/>
            <a:chOff x="0" y="-1438"/>
            <a:chExt cx="798029" cy="6859503"/>
          </a:xfrm>
        </p:grpSpPr>
        <p:sp>
          <p:nvSpPr>
            <p:cNvPr id="13" name="Shape 13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101575" tIns="50775" rIns="101575" bIns="5077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101575" tIns="50775" rIns="101575" bIns="5077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762000" y="2323236"/>
            <a:ext cx="8636100" cy="1833899"/>
          </a:xfrm>
          <a:prstGeom prst="rect">
            <a:avLst/>
          </a:prstGeom>
        </p:spPr>
        <p:txBody>
          <a:bodyPr lIns="101575" tIns="101575" rIns="101575" bIns="101575" anchor="b" anchorCtr="0"/>
          <a:lstStyle>
            <a:lvl1pPr algn="ctr">
              <a:spcBef>
                <a:spcPts val="0"/>
              </a:spcBef>
              <a:buSzPct val="100000"/>
              <a:defRPr sz="5300"/>
            </a:lvl1pPr>
            <a:lvl2pPr algn="ctr">
              <a:spcBef>
                <a:spcPts val="0"/>
              </a:spcBef>
              <a:buSzPct val="100000"/>
              <a:defRPr sz="5300"/>
            </a:lvl2pPr>
            <a:lvl3pPr algn="ctr">
              <a:spcBef>
                <a:spcPts val="0"/>
              </a:spcBef>
              <a:buSzPct val="100000"/>
              <a:defRPr sz="5300"/>
            </a:lvl3pPr>
            <a:lvl4pPr algn="ctr">
              <a:spcBef>
                <a:spcPts val="0"/>
              </a:spcBef>
              <a:buSzPct val="100000"/>
              <a:defRPr sz="5300"/>
            </a:lvl4pPr>
            <a:lvl5pPr algn="ctr">
              <a:spcBef>
                <a:spcPts val="0"/>
              </a:spcBef>
              <a:buSzPct val="100000"/>
              <a:defRPr sz="5300"/>
            </a:lvl5pPr>
            <a:lvl6pPr algn="ctr">
              <a:spcBef>
                <a:spcPts val="0"/>
              </a:spcBef>
              <a:buSzPct val="100000"/>
              <a:defRPr sz="5300"/>
            </a:lvl6pPr>
            <a:lvl7pPr algn="ctr">
              <a:spcBef>
                <a:spcPts val="0"/>
              </a:spcBef>
              <a:buSzPct val="100000"/>
              <a:defRPr sz="5300"/>
            </a:lvl7pPr>
            <a:lvl8pPr algn="ctr">
              <a:spcBef>
                <a:spcPts val="0"/>
              </a:spcBef>
              <a:buSzPct val="100000"/>
              <a:defRPr sz="5300"/>
            </a:lvl8pPr>
            <a:lvl9pPr algn="ctr">
              <a:spcBef>
                <a:spcPts val="0"/>
              </a:spcBef>
              <a:buSzPct val="100000"/>
              <a:defRPr sz="53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762000" y="4318000"/>
            <a:ext cx="8636100" cy="975599"/>
          </a:xfrm>
          <a:prstGeom prst="rect">
            <a:avLst/>
          </a:prstGeom>
        </p:spPr>
        <p:txBody>
          <a:bodyPr lIns="101575" tIns="101575" rIns="101575" bIns="10157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700"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7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7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7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7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7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7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-1597"/>
            <a:ext cx="10160099" cy="16949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101575" tIns="50775" rIns="101575" bIns="5077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19" name="Shape 19"/>
          <p:cNvGrpSpPr/>
          <p:nvPr/>
        </p:nvGrpSpPr>
        <p:grpSpPr>
          <a:xfrm>
            <a:off x="0" y="-1597"/>
            <a:ext cx="721304" cy="7621593"/>
            <a:chOff x="0" y="-1438"/>
            <a:chExt cx="649180" cy="6859503"/>
          </a:xfrm>
        </p:grpSpPr>
        <p:sp>
          <p:nvSpPr>
            <p:cNvPr id="20" name="Shape 20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101575" tIns="50775" rIns="101575" bIns="5077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101575" tIns="50775" rIns="101575" bIns="5077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 flipH="1">
            <a:off x="9438333" y="0"/>
            <a:ext cx="721304" cy="7621593"/>
            <a:chOff x="0" y="-1438"/>
            <a:chExt cx="649180" cy="6859503"/>
          </a:xfrm>
        </p:grpSpPr>
        <p:sp>
          <p:nvSpPr>
            <p:cNvPr id="23" name="Shape 2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101575" tIns="50775" rIns="101575" bIns="5077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101575" tIns="50775" rIns="101575" bIns="5077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5" name="Shape 25"/>
          <p:cNvSpPr/>
          <p:nvPr/>
        </p:nvSpPr>
        <p:spPr>
          <a:xfrm>
            <a:off x="0" y="7027333"/>
            <a:ext cx="10160099" cy="5943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101575" tIns="50775" rIns="101575" bIns="5077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508000" y="305153"/>
            <a:ext cx="9144000" cy="1269899"/>
          </a:xfrm>
          <a:prstGeom prst="rect">
            <a:avLst/>
          </a:prstGeom>
        </p:spPr>
        <p:txBody>
          <a:bodyPr lIns="101575" tIns="101575" rIns="101575" bIns="10157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508000" y="1778000"/>
            <a:ext cx="9144000" cy="5519400"/>
          </a:xfrm>
          <a:prstGeom prst="rect">
            <a:avLst/>
          </a:prstGeom>
        </p:spPr>
        <p:txBody>
          <a:bodyPr lIns="101575" tIns="101575" rIns="101575" bIns="10157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0" y="-1597"/>
            <a:ext cx="10160099" cy="16949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101575" tIns="50775" rIns="101575" bIns="5077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30" name="Shape 30"/>
          <p:cNvGrpSpPr/>
          <p:nvPr/>
        </p:nvGrpSpPr>
        <p:grpSpPr>
          <a:xfrm>
            <a:off x="0" y="-1597"/>
            <a:ext cx="721304" cy="7621593"/>
            <a:chOff x="0" y="-1438"/>
            <a:chExt cx="649180" cy="6859503"/>
          </a:xfrm>
        </p:grpSpPr>
        <p:sp>
          <p:nvSpPr>
            <p:cNvPr id="31" name="Shape 31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101575" tIns="50775" rIns="101575" bIns="5077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101575" tIns="50775" rIns="101575" bIns="5077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3" name="Shape 33"/>
          <p:cNvGrpSpPr/>
          <p:nvPr/>
        </p:nvGrpSpPr>
        <p:grpSpPr>
          <a:xfrm flipH="1">
            <a:off x="9438333" y="0"/>
            <a:ext cx="721304" cy="7621593"/>
            <a:chOff x="0" y="-1438"/>
            <a:chExt cx="649180" cy="6859503"/>
          </a:xfrm>
        </p:grpSpPr>
        <p:sp>
          <p:nvSpPr>
            <p:cNvPr id="34" name="Shape 34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101575" tIns="50775" rIns="101575" bIns="5077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101575" tIns="50775" rIns="101575" bIns="5077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6" name="Shape 36"/>
          <p:cNvSpPr/>
          <p:nvPr/>
        </p:nvSpPr>
        <p:spPr>
          <a:xfrm>
            <a:off x="0" y="7027333"/>
            <a:ext cx="10160099" cy="5943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101575" tIns="50775" rIns="101575" bIns="5077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508000" y="305153"/>
            <a:ext cx="9144000" cy="1269899"/>
          </a:xfrm>
          <a:prstGeom prst="rect">
            <a:avLst/>
          </a:prstGeom>
        </p:spPr>
        <p:txBody>
          <a:bodyPr lIns="101575" tIns="101575" rIns="101575" bIns="10157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508000" y="1778000"/>
            <a:ext cx="4438500" cy="5519400"/>
          </a:xfrm>
          <a:prstGeom prst="rect">
            <a:avLst/>
          </a:prstGeom>
        </p:spPr>
        <p:txBody>
          <a:bodyPr lIns="101575" tIns="101575" rIns="101575" bIns="10157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5213637" y="1778000"/>
            <a:ext cx="4438500" cy="5519400"/>
          </a:xfrm>
          <a:prstGeom prst="rect">
            <a:avLst/>
          </a:prstGeom>
        </p:spPr>
        <p:txBody>
          <a:bodyPr lIns="101575" tIns="101575" rIns="101575" bIns="10157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-1597"/>
            <a:ext cx="10160099" cy="16949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101575" tIns="50775" rIns="101575" bIns="5077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42" name="Shape 42"/>
          <p:cNvGrpSpPr/>
          <p:nvPr/>
        </p:nvGrpSpPr>
        <p:grpSpPr>
          <a:xfrm>
            <a:off x="0" y="-1597"/>
            <a:ext cx="721304" cy="7621593"/>
            <a:chOff x="0" y="-1438"/>
            <a:chExt cx="649180" cy="6859503"/>
          </a:xfrm>
        </p:grpSpPr>
        <p:sp>
          <p:nvSpPr>
            <p:cNvPr id="43" name="Shape 4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101575" tIns="50775" rIns="101575" bIns="5077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101575" tIns="50775" rIns="101575" bIns="5077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5" name="Shape 45"/>
          <p:cNvGrpSpPr/>
          <p:nvPr/>
        </p:nvGrpSpPr>
        <p:grpSpPr>
          <a:xfrm flipH="1">
            <a:off x="9438333" y="0"/>
            <a:ext cx="721304" cy="7621593"/>
            <a:chOff x="0" y="-1438"/>
            <a:chExt cx="649180" cy="6859503"/>
          </a:xfrm>
        </p:grpSpPr>
        <p:sp>
          <p:nvSpPr>
            <p:cNvPr id="46" name="Shape 4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101575" tIns="50775" rIns="101575" bIns="5077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101575" tIns="50775" rIns="101575" bIns="5077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8" name="Shape 48"/>
          <p:cNvSpPr/>
          <p:nvPr/>
        </p:nvSpPr>
        <p:spPr>
          <a:xfrm>
            <a:off x="0" y="7027333"/>
            <a:ext cx="10160099" cy="5943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101575" tIns="50775" rIns="101575" bIns="5077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508000" y="305153"/>
            <a:ext cx="9144000" cy="1269899"/>
          </a:xfrm>
          <a:prstGeom prst="rect">
            <a:avLst/>
          </a:prstGeom>
        </p:spPr>
        <p:txBody>
          <a:bodyPr lIns="101575" tIns="101575" rIns="101575" bIns="10157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-1597"/>
            <a:ext cx="10160099" cy="16949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101575" tIns="50775" rIns="101575" bIns="5077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52" name="Shape 52"/>
          <p:cNvGrpSpPr/>
          <p:nvPr/>
        </p:nvGrpSpPr>
        <p:grpSpPr>
          <a:xfrm>
            <a:off x="0" y="-1597"/>
            <a:ext cx="721304" cy="7621593"/>
            <a:chOff x="0" y="-1438"/>
            <a:chExt cx="649180" cy="6859503"/>
          </a:xfrm>
        </p:grpSpPr>
        <p:sp>
          <p:nvSpPr>
            <p:cNvPr id="53" name="Shape 5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101575" tIns="50775" rIns="101575" bIns="5077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101575" tIns="50775" rIns="101575" bIns="5077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5" name="Shape 55"/>
          <p:cNvGrpSpPr/>
          <p:nvPr/>
        </p:nvGrpSpPr>
        <p:grpSpPr>
          <a:xfrm flipH="1">
            <a:off x="9438333" y="0"/>
            <a:ext cx="721304" cy="7621593"/>
            <a:chOff x="0" y="-1438"/>
            <a:chExt cx="649180" cy="6859503"/>
          </a:xfrm>
        </p:grpSpPr>
        <p:sp>
          <p:nvSpPr>
            <p:cNvPr id="56" name="Shape 5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101575" tIns="50775" rIns="101575" bIns="5077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101575" tIns="50775" rIns="101575" bIns="5077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8" name="Shape 58"/>
          <p:cNvSpPr/>
          <p:nvPr/>
        </p:nvSpPr>
        <p:spPr>
          <a:xfrm>
            <a:off x="0" y="7027333"/>
            <a:ext cx="10160099" cy="5943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101575" tIns="50775" rIns="101575" bIns="5077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508000" y="6527865"/>
            <a:ext cx="9144000" cy="769799"/>
          </a:xfrm>
          <a:prstGeom prst="rect">
            <a:avLst/>
          </a:prstGeom>
        </p:spPr>
        <p:txBody>
          <a:bodyPr lIns="101575" tIns="101575" rIns="101575" bIns="10157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000">
                <a:solidFill>
                  <a:schemeClr val="lt2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0" y="-1597"/>
            <a:ext cx="10160099" cy="16949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101575" tIns="50775" rIns="101575" bIns="5077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62" name="Shape 62"/>
          <p:cNvGrpSpPr/>
          <p:nvPr/>
        </p:nvGrpSpPr>
        <p:grpSpPr>
          <a:xfrm>
            <a:off x="0" y="-1597"/>
            <a:ext cx="721304" cy="7621593"/>
            <a:chOff x="0" y="-1438"/>
            <a:chExt cx="649180" cy="6859503"/>
          </a:xfrm>
        </p:grpSpPr>
        <p:sp>
          <p:nvSpPr>
            <p:cNvPr id="63" name="Shape 6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101575" tIns="50775" rIns="101575" bIns="5077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101575" tIns="50775" rIns="101575" bIns="5077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5" name="Shape 65"/>
          <p:cNvGrpSpPr/>
          <p:nvPr/>
        </p:nvGrpSpPr>
        <p:grpSpPr>
          <a:xfrm flipH="1">
            <a:off x="9438333" y="0"/>
            <a:ext cx="721304" cy="7621593"/>
            <a:chOff x="0" y="-1438"/>
            <a:chExt cx="649180" cy="6859503"/>
          </a:xfrm>
        </p:grpSpPr>
        <p:sp>
          <p:nvSpPr>
            <p:cNvPr id="66" name="Shape 6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101575" tIns="50775" rIns="101575" bIns="5077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101575" tIns="50775" rIns="101575" bIns="5077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8" name="Shape 68"/>
          <p:cNvSpPr/>
          <p:nvPr/>
        </p:nvSpPr>
        <p:spPr>
          <a:xfrm>
            <a:off x="0" y="7027333"/>
            <a:ext cx="10160099" cy="5943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101575" tIns="50775" rIns="101575" bIns="5077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508000" y="305153"/>
            <a:ext cx="9144000" cy="1269899"/>
          </a:xfrm>
          <a:prstGeom prst="rect">
            <a:avLst/>
          </a:prstGeom>
          <a:noFill/>
          <a:ln>
            <a:noFill/>
          </a:ln>
        </p:spPr>
        <p:txBody>
          <a:bodyPr lIns="101575" tIns="101575" rIns="101575" bIns="101575" anchor="b" anchorCtr="0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0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0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0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0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0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0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0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0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0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508000" y="1778000"/>
            <a:ext cx="9144000" cy="5519400"/>
          </a:xfrm>
          <a:prstGeom prst="rect">
            <a:avLst/>
          </a:prstGeom>
          <a:noFill/>
          <a:ln>
            <a:noFill/>
          </a:ln>
        </p:spPr>
        <p:txBody>
          <a:bodyPr lIns="101575" tIns="101575" rIns="101575" bIns="101575" anchor="t" anchorCtr="0"/>
          <a:lstStyle>
            <a:lvl1pPr>
              <a:spcBef>
                <a:spcPts val="700"/>
              </a:spcBef>
              <a:buClr>
                <a:schemeClr val="lt1"/>
              </a:buClr>
              <a:buSzPct val="100000"/>
              <a:buFont typeface="Trebuchet MS"/>
              <a:defRPr sz="33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500"/>
              </a:spcBef>
              <a:buClr>
                <a:schemeClr val="lt1"/>
              </a:buClr>
              <a:buSzPct val="100000"/>
              <a:buFont typeface="Trebuchet MS"/>
              <a:defRPr sz="27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500"/>
              </a:spcBef>
              <a:buClr>
                <a:schemeClr val="lt1"/>
              </a:buClr>
              <a:buSzPct val="100000"/>
              <a:buFont typeface="Trebuchet MS"/>
              <a:defRPr sz="27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400"/>
              </a:spcBef>
              <a:buClr>
                <a:schemeClr val="lt1"/>
              </a:buClr>
              <a:buSzPct val="100000"/>
              <a:buFont typeface="Trebuchet MS"/>
              <a:defRPr sz="2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400"/>
              </a:spcBef>
              <a:buClr>
                <a:schemeClr val="lt1"/>
              </a:buClr>
              <a:buSzPct val="100000"/>
              <a:buFont typeface="Trebuchet MS"/>
              <a:defRPr sz="2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400"/>
              </a:spcBef>
              <a:buClr>
                <a:schemeClr val="lt1"/>
              </a:buClr>
              <a:buSzPct val="100000"/>
              <a:buFont typeface="Trebuchet MS"/>
              <a:defRPr sz="2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400"/>
              </a:spcBef>
              <a:buClr>
                <a:schemeClr val="lt1"/>
              </a:buClr>
              <a:buSzPct val="100000"/>
              <a:buFont typeface="Trebuchet MS"/>
              <a:defRPr sz="2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400"/>
              </a:spcBef>
              <a:buClr>
                <a:schemeClr val="lt1"/>
              </a:buClr>
              <a:buSzPct val="100000"/>
              <a:buFont typeface="Trebuchet MS"/>
              <a:defRPr sz="2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400"/>
              </a:spcBef>
              <a:buClr>
                <a:schemeClr val="lt1"/>
              </a:buClr>
              <a:buSzPct val="100000"/>
              <a:buFont typeface="Trebuchet MS"/>
              <a:defRPr sz="2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ctrTitle"/>
          </p:nvPr>
        </p:nvSpPr>
        <p:spPr>
          <a:xfrm>
            <a:off x="762000" y="2323236"/>
            <a:ext cx="8636100" cy="1833899"/>
          </a:xfrm>
          <a:prstGeom prst="rect">
            <a:avLst/>
          </a:prstGeom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32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333" i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Ser y </a:t>
            </a:r>
            <a:r>
              <a:rPr lang="en-US" sz="7333" i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Estar</a:t>
            </a:r>
            <a:endParaRPr lang="en-US" sz="7333" i="1" dirty="0">
              <a:solidFill>
                <a:srgbClr val="FFC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Shape 71"/>
          <p:cNvSpPr txBox="1"/>
          <p:nvPr/>
        </p:nvSpPr>
        <p:spPr>
          <a:xfrm>
            <a:off x="2388300" y="4736025"/>
            <a:ext cx="5486025" cy="6176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ctr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555" b="1">
              <a:solidFill>
                <a:srgbClr val="F8F8F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subTitle" idx="1"/>
          </p:nvPr>
        </p:nvSpPr>
        <p:spPr>
          <a:xfrm>
            <a:off x="445350" y="4057250"/>
            <a:ext cx="9269399" cy="811500"/>
          </a:xfrm>
          <a:prstGeom prst="rect">
            <a:avLst/>
          </a:prstGeom>
        </p:spPr>
        <p:txBody>
          <a:bodyPr lIns="101575" tIns="101575" rIns="101575" bIns="101575" anchor="t" anchorCtr="0">
            <a:noAutofit/>
          </a:bodyPr>
          <a:lstStyle/>
          <a:p>
            <a:pPr lvl="0" rtl="0">
              <a:lnSpc>
                <a:spcPct val="119921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US" sz="3555" b="1" dirty="0">
                <a:latin typeface="Arial"/>
                <a:ea typeface="Arial"/>
                <a:cs typeface="Arial"/>
                <a:sym typeface="Arial"/>
              </a:rPr>
              <a:t>“to be” and also “to </a:t>
            </a:r>
            <a:r>
              <a:rPr lang="en-US" sz="3555" b="1" dirty="0" smtClean="0">
                <a:latin typeface="Arial"/>
                <a:ea typeface="Arial"/>
                <a:cs typeface="Arial"/>
                <a:sym typeface="Arial"/>
              </a:rPr>
              <a:t>be”</a:t>
            </a:r>
            <a:endParaRPr lang="en-US" sz="3555" b="1" dirty="0"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3555" b="1" dirty="0">
              <a:solidFill>
                <a:srgbClr val="F8F8F8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endParaRPr sz="3555" b="1" dirty="0">
              <a:solidFill>
                <a:srgbClr val="F8F8F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864337" y="640275"/>
            <a:ext cx="8507700" cy="12438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 i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Ser y </a:t>
            </a:r>
            <a:r>
              <a:rPr lang="en-US" sz="4888" i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Estar</a:t>
            </a:r>
            <a:r>
              <a:rPr lang="en-US" sz="4888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888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en</a:t>
            </a:r>
            <a:r>
              <a:rPr lang="en-US" sz="4888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888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español</a:t>
            </a:r>
            <a:r>
              <a:rPr lang="en-US" sz="4888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864275" y="2222800"/>
            <a:ext cx="8507700" cy="44061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R="0" lvl="0" algn="ctr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Los dos </a:t>
            </a:r>
            <a:r>
              <a:rPr lang="en-US" sz="3600" b="1" dirty="0" err="1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significa</a:t>
            </a:r>
            <a:r>
              <a:rPr lang="en-US" sz="3600" b="1" dirty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i="1" dirty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“to be” en </a:t>
            </a:r>
            <a:r>
              <a:rPr lang="en-US" sz="3600" b="1" i="1" dirty="0" err="1">
                <a:solidFill>
                  <a:srgbClr val="F8F8F8"/>
                </a:solidFill>
              </a:rPr>
              <a:t>I</a:t>
            </a:r>
            <a:r>
              <a:rPr lang="en-US" sz="3600" b="1" i="1" dirty="0" err="1" smtClean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nglés</a:t>
            </a:r>
            <a:r>
              <a:rPr lang="en-US" sz="3600" b="1" i="1" dirty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R="0" algn="ctr" rt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endParaRPr sz="3600" b="1" dirty="0">
              <a:solidFill>
                <a:srgbClr val="F8F8F8"/>
              </a:solidFill>
              <a:latin typeface="Arial"/>
              <a:ea typeface="Arial"/>
              <a:cs typeface="Arial"/>
              <a:sym typeface="Arial"/>
            </a:endParaRPr>
          </a:p>
          <a:p>
            <a:pPr marR="0" lvl="0" algn="ctr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Son </a:t>
            </a:r>
            <a:r>
              <a:rPr lang="en-US" sz="3600" b="1" dirty="0" err="1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irregulares</a:t>
            </a:r>
            <a:r>
              <a:rPr lang="en-US" sz="3600" b="1" dirty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 en el </a:t>
            </a:r>
            <a:r>
              <a:rPr lang="en-US" sz="3600" b="1" dirty="0" err="1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presente</a:t>
            </a:r>
            <a:endParaRPr lang="en-US" sz="3600" b="1" dirty="0">
              <a:solidFill>
                <a:srgbClr val="F8F8F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826212" y="713075"/>
            <a:ext cx="8507700" cy="12438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Las Conjugaciones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2391825" y="2675800"/>
            <a:ext cx="1055150" cy="75352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 b="1" i="1" u="sng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Ser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6457575" y="2675800"/>
            <a:ext cx="1556100" cy="75352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 b="1" i="1" u="sng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Estar</a:t>
            </a:r>
          </a:p>
        </p:txBody>
      </p:sp>
      <p:graphicFrame>
        <p:nvGraphicFramePr>
          <p:cNvPr id="86" name="Shape 86"/>
          <p:cNvGraphicFramePr/>
          <p:nvPr/>
        </p:nvGraphicFramePr>
        <p:xfrm>
          <a:off x="5479375" y="3657850"/>
          <a:ext cx="3512500" cy="1659620"/>
        </p:xfrm>
        <a:graphic>
          <a:graphicData uri="http://schemas.openxmlformats.org/drawingml/2006/table">
            <a:tbl>
              <a:tblPr>
                <a:noFill/>
                <a:tableStyleId>{FD3FC2D3-58B5-4681-8FCD-2CA35FE6DF86}</a:tableStyleId>
              </a:tblPr>
              <a:tblGrid>
                <a:gridCol w="175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24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</a:rPr>
                        <a:t>estoy</a:t>
                      </a:r>
                    </a:p>
                  </a:txBody>
                  <a:tcPr marL="91425" marR="91425" marT="91425" marB="91425">
                    <a:lnL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</a:rPr>
                        <a:t>estamos</a:t>
                      </a:r>
                    </a:p>
                  </a:txBody>
                  <a:tcPr marL="91425" marR="91425" marT="91425" marB="91425">
                    <a:lnL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22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</a:rPr>
                        <a:t>estás</a:t>
                      </a:r>
                    </a:p>
                  </a:txBody>
                  <a:tcPr marL="91425" marR="91425" marT="91425" marB="91425">
                    <a:lnL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</a:rPr>
                        <a:t>estáis</a:t>
                      </a:r>
                    </a:p>
                  </a:txBody>
                  <a:tcPr marL="91425" marR="91425" marT="91425" marB="91425">
                    <a:lnL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22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</a:rPr>
                        <a:t>está</a:t>
                      </a:r>
                    </a:p>
                  </a:txBody>
                  <a:tcPr marL="91425" marR="91425" marT="91425" marB="91425">
                    <a:lnL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</a:rPr>
                        <a:t>están</a:t>
                      </a:r>
                    </a:p>
                  </a:txBody>
                  <a:tcPr marL="91425" marR="91425" marT="91425" marB="91425">
                    <a:lnL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7" name="Shape 87"/>
          <p:cNvGraphicFramePr/>
          <p:nvPr/>
        </p:nvGraphicFramePr>
        <p:xfrm>
          <a:off x="1163150" y="3657850"/>
          <a:ext cx="3512500" cy="1659620"/>
        </p:xfrm>
        <a:graphic>
          <a:graphicData uri="http://schemas.openxmlformats.org/drawingml/2006/table">
            <a:tbl>
              <a:tblPr>
                <a:noFill/>
                <a:tableStyleId>{0EC8090B-3BE8-4029-AB31-55626764DCE6}</a:tableStyleId>
              </a:tblPr>
              <a:tblGrid>
                <a:gridCol w="175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24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</a:rPr>
                        <a:t>soy</a:t>
                      </a:r>
                    </a:p>
                  </a:txBody>
                  <a:tcPr marL="91425" marR="91425" marT="91425" marB="91425">
                    <a:lnL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</a:rPr>
                        <a:t>somos</a:t>
                      </a:r>
                    </a:p>
                  </a:txBody>
                  <a:tcPr marL="91425" marR="91425" marT="91425" marB="91425">
                    <a:lnL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22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</a:rPr>
                        <a:t>eres</a:t>
                      </a:r>
                    </a:p>
                  </a:txBody>
                  <a:tcPr marL="91425" marR="91425" marT="91425" marB="91425">
                    <a:lnL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</a:rPr>
                        <a:t>sois</a:t>
                      </a:r>
                    </a:p>
                  </a:txBody>
                  <a:tcPr marL="91425" marR="91425" marT="91425" marB="91425">
                    <a:lnL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22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</a:rPr>
                        <a:t>es</a:t>
                      </a:r>
                    </a:p>
                  </a:txBody>
                  <a:tcPr marL="91425" marR="91425" marT="91425" marB="91425">
                    <a:lnL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</a:rPr>
                        <a:t>son</a:t>
                      </a:r>
                    </a:p>
                  </a:txBody>
                  <a:tcPr marL="91425" marR="91425" marT="91425" marB="91425">
                    <a:lnL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536511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Uses of Ser                    Examples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0573" y="750454"/>
            <a:ext cx="4438500" cy="55194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400" dirty="0" smtClean="0"/>
              <a:t>Nationality and place of origin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Profession or occupation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Characteristics of people and things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Generalizations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Possession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What something is made of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Time and date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Where or when an event takes place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5080000" y="759690"/>
            <a:ext cx="4438500" cy="551940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400" dirty="0" smtClean="0"/>
              <a:t>Juan Carlos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Argentino</a:t>
            </a:r>
            <a:r>
              <a:rPr lang="en-US" sz="2400" dirty="0" smtClean="0"/>
              <a:t>. </a:t>
            </a:r>
            <a:r>
              <a:rPr lang="en-US" sz="2400" dirty="0" err="1" smtClean="0"/>
              <a:t>Es</a:t>
            </a:r>
            <a:r>
              <a:rPr lang="en-US" sz="2400" dirty="0" smtClean="0"/>
              <a:t> de Buenos Aires.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Adela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agente</a:t>
            </a:r>
            <a:r>
              <a:rPr lang="en-US" sz="2400" dirty="0" smtClean="0"/>
              <a:t> de </a:t>
            </a:r>
            <a:r>
              <a:rPr lang="en-US" sz="2400" dirty="0" err="1" smtClean="0"/>
              <a:t>viajes</a:t>
            </a:r>
            <a:r>
              <a:rPr lang="en-US" sz="2400" dirty="0" smtClean="0"/>
              <a:t>. </a:t>
            </a: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José </a:t>
            </a:r>
            <a:r>
              <a:rPr lang="en-US" sz="2400" smtClean="0"/>
              <a:t>y </a:t>
            </a:r>
            <a:r>
              <a:rPr lang="en-US" sz="2400" dirty="0" err="1"/>
              <a:t>C</a:t>
            </a:r>
            <a:r>
              <a:rPr lang="en-US" sz="2400" smtClean="0"/>
              <a:t>lara </a:t>
            </a:r>
            <a:r>
              <a:rPr lang="en-US" sz="2400" dirty="0" smtClean="0"/>
              <a:t>son </a:t>
            </a:r>
            <a:r>
              <a:rPr lang="en-US" sz="2400" dirty="0" err="1" smtClean="0"/>
              <a:t>simpáticos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difícil</a:t>
            </a:r>
            <a:r>
              <a:rPr lang="en-US" sz="2400" dirty="0" smtClean="0"/>
              <a:t> </a:t>
            </a:r>
            <a:r>
              <a:rPr lang="en-US" sz="2400" dirty="0" err="1" smtClean="0"/>
              <a:t>estudiar</a:t>
            </a:r>
            <a:r>
              <a:rPr lang="en-US" sz="2400" dirty="0" smtClean="0"/>
              <a:t> </a:t>
            </a:r>
            <a:r>
              <a:rPr lang="en-US" sz="2400" dirty="0" err="1" smtClean="0"/>
              <a:t>todos</a:t>
            </a:r>
            <a:r>
              <a:rPr lang="en-US" sz="2400" dirty="0" smtClean="0"/>
              <a:t> </a:t>
            </a:r>
            <a:r>
              <a:rPr lang="en-US" sz="2400" dirty="0" err="1" smtClean="0"/>
              <a:t>los</a:t>
            </a:r>
            <a:r>
              <a:rPr lang="en-US" sz="2400" dirty="0" smtClean="0"/>
              <a:t> </a:t>
            </a:r>
            <a:r>
              <a:rPr lang="en-US" sz="2400" dirty="0" err="1" smtClean="0"/>
              <a:t>días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Es</a:t>
            </a:r>
            <a:r>
              <a:rPr lang="en-US" sz="2400" dirty="0" smtClean="0"/>
              <a:t> la </a:t>
            </a:r>
            <a:r>
              <a:rPr lang="en-US" sz="2400" dirty="0" err="1" smtClean="0"/>
              <a:t>pluma</a:t>
            </a:r>
            <a:r>
              <a:rPr lang="en-US" sz="2400" dirty="0" smtClean="0"/>
              <a:t> de Jimena.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La </a:t>
            </a:r>
            <a:r>
              <a:rPr lang="en-US" sz="2400" dirty="0" err="1" smtClean="0"/>
              <a:t>bicicleta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de metal.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Hoy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martes</a:t>
            </a:r>
            <a:r>
              <a:rPr lang="en-US" sz="2400" dirty="0" smtClean="0"/>
              <a:t>. Son las dos. Hoy </a:t>
            </a:r>
            <a:r>
              <a:rPr lang="en-US" sz="2400" dirty="0" err="1" smtClean="0"/>
              <a:t>es</a:t>
            </a:r>
            <a:r>
              <a:rPr lang="en-US" sz="2400" dirty="0" smtClean="0"/>
              <a:t> el primero de </a:t>
            </a:r>
            <a:r>
              <a:rPr lang="en-US" sz="2400" dirty="0" err="1" smtClean="0"/>
              <a:t>julio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El </a:t>
            </a:r>
            <a:r>
              <a:rPr lang="en-US" sz="2400" dirty="0" err="1" smtClean="0"/>
              <a:t>partido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el </a:t>
            </a:r>
            <a:r>
              <a:rPr lang="en-US" sz="2400" dirty="0" err="1" smtClean="0"/>
              <a:t>estadio</a:t>
            </a:r>
            <a:r>
              <a:rPr lang="en-US" sz="2400" dirty="0" smtClean="0"/>
              <a:t> de Harrison. La </a:t>
            </a:r>
            <a:r>
              <a:rPr lang="en-US" sz="2400" dirty="0" err="1" smtClean="0"/>
              <a:t>conferencia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a las </a:t>
            </a:r>
            <a:r>
              <a:rPr lang="en-US" sz="2400" dirty="0" err="1" smtClean="0"/>
              <a:t>siete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266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536511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Uses of </a:t>
            </a:r>
            <a:r>
              <a:rPr lang="en-US" dirty="0" err="1" smtClean="0">
                <a:solidFill>
                  <a:srgbClr val="FFC000"/>
                </a:solidFill>
              </a:rPr>
              <a:t>Estar</a:t>
            </a:r>
            <a:r>
              <a:rPr lang="en-US" dirty="0" smtClean="0">
                <a:solidFill>
                  <a:srgbClr val="FFC000"/>
                </a:solidFill>
              </a:rPr>
              <a:t>                  Examples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0573" y="750454"/>
            <a:ext cx="4438500" cy="55194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400" dirty="0" smtClean="0"/>
              <a:t>Location or spatial relationships</a:t>
            </a:r>
          </a:p>
          <a:p>
            <a:pPr marL="514350" indent="-514350">
              <a:buAutoNum type="arabicPeriod"/>
            </a:pPr>
            <a:r>
              <a:rPr lang="en-US" sz="2400" dirty="0"/>
              <a:t>H</a:t>
            </a:r>
            <a:r>
              <a:rPr lang="en-US" sz="2400" dirty="0" smtClean="0"/>
              <a:t>ealth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Physical states and conditions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Emotional states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Certain weather expressions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Ongoing actions (progressive tenses)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5080000" y="759690"/>
            <a:ext cx="4438500" cy="551940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400" dirty="0" smtClean="0"/>
              <a:t>El </a:t>
            </a:r>
            <a:r>
              <a:rPr lang="en-US" sz="2400" dirty="0" err="1" smtClean="0"/>
              <a:t>aeropuerto</a:t>
            </a:r>
            <a:r>
              <a:rPr lang="en-US" sz="2400" dirty="0" smtClean="0"/>
              <a:t> </a:t>
            </a:r>
            <a:r>
              <a:rPr lang="en-US" sz="2400" dirty="0" err="1" smtClean="0"/>
              <a:t>está</a:t>
            </a:r>
            <a:r>
              <a:rPr lang="en-US" sz="2400" dirty="0" smtClean="0"/>
              <a:t> </a:t>
            </a:r>
            <a:r>
              <a:rPr lang="en-US" sz="2400" dirty="0" err="1" smtClean="0"/>
              <a:t>lejos</a:t>
            </a:r>
            <a:r>
              <a:rPr lang="en-US" sz="2400" dirty="0" smtClean="0"/>
              <a:t> de la ciudad.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¿</a:t>
            </a:r>
            <a:r>
              <a:rPr lang="en-US" sz="2400" dirty="0" err="1" smtClean="0"/>
              <a:t>Cómo</a:t>
            </a:r>
            <a:r>
              <a:rPr lang="en-US" sz="2400" dirty="0" smtClean="0"/>
              <a:t> </a:t>
            </a:r>
            <a:r>
              <a:rPr lang="en-US" sz="2400" dirty="0" err="1" smtClean="0"/>
              <a:t>estás</a:t>
            </a:r>
            <a:r>
              <a:rPr lang="en-US" sz="2400" dirty="0" smtClean="0"/>
              <a:t>? </a:t>
            </a:r>
            <a:r>
              <a:rPr lang="en-US" sz="2400" dirty="0" err="1" smtClean="0"/>
              <a:t>Estoy</a:t>
            </a:r>
            <a:r>
              <a:rPr lang="en-US" sz="2400" dirty="0" smtClean="0"/>
              <a:t> </a:t>
            </a:r>
            <a:r>
              <a:rPr lang="en-US" sz="2400" dirty="0" err="1" smtClean="0"/>
              <a:t>bien</a:t>
            </a:r>
            <a:r>
              <a:rPr lang="en-US" sz="2400" dirty="0" smtClean="0"/>
              <a:t>. </a:t>
            </a:r>
            <a:r>
              <a:rPr lang="en-US" sz="2400" dirty="0" err="1" smtClean="0"/>
              <a:t>Estoy</a:t>
            </a:r>
            <a:r>
              <a:rPr lang="en-US" sz="2400" dirty="0" smtClean="0"/>
              <a:t> </a:t>
            </a:r>
            <a:r>
              <a:rPr lang="en-US" sz="2400" dirty="0" err="1" smtClean="0"/>
              <a:t>enfermo</a:t>
            </a:r>
            <a:r>
              <a:rPr lang="en-US" sz="2400" dirty="0" smtClean="0"/>
              <a:t>. </a:t>
            </a: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El </a:t>
            </a:r>
            <a:r>
              <a:rPr lang="en-US" sz="2400" dirty="0" err="1" smtClean="0"/>
              <a:t>profesor</a:t>
            </a:r>
            <a:r>
              <a:rPr lang="en-US" sz="2400" dirty="0" smtClean="0"/>
              <a:t> </a:t>
            </a:r>
            <a:r>
              <a:rPr lang="en-US" sz="2400" dirty="0" err="1" smtClean="0"/>
              <a:t>está</a:t>
            </a:r>
            <a:r>
              <a:rPr lang="en-US" sz="2400" dirty="0" smtClean="0"/>
              <a:t> </a:t>
            </a:r>
            <a:r>
              <a:rPr lang="en-US" sz="2400" dirty="0" err="1" smtClean="0"/>
              <a:t>ocupado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Marissa </a:t>
            </a:r>
            <a:r>
              <a:rPr lang="en-US" sz="2400" dirty="0" err="1" smtClean="0"/>
              <a:t>está</a:t>
            </a:r>
            <a:r>
              <a:rPr lang="en-US" sz="2400" dirty="0" smtClean="0"/>
              <a:t> </a:t>
            </a:r>
            <a:r>
              <a:rPr lang="en-US" sz="2400" dirty="0" err="1" smtClean="0"/>
              <a:t>feliz</a:t>
            </a:r>
            <a:r>
              <a:rPr lang="en-US" sz="2400" dirty="0" smtClean="0"/>
              <a:t> hoy. </a:t>
            </a:r>
            <a:r>
              <a:rPr lang="en-US" sz="2400" dirty="0" err="1" smtClean="0"/>
              <a:t>Estoy</a:t>
            </a:r>
            <a:r>
              <a:rPr lang="en-US" sz="2400" dirty="0" smtClean="0"/>
              <a:t> </a:t>
            </a:r>
            <a:r>
              <a:rPr lang="en-US" sz="2400" dirty="0" err="1" smtClean="0"/>
              <a:t>muy</a:t>
            </a:r>
            <a:r>
              <a:rPr lang="en-US" sz="2400" dirty="0" smtClean="0"/>
              <a:t> </a:t>
            </a:r>
            <a:r>
              <a:rPr lang="en-US" sz="2400" dirty="0" err="1" smtClean="0"/>
              <a:t>enojado</a:t>
            </a:r>
            <a:r>
              <a:rPr lang="en-US" sz="2400" dirty="0" smtClean="0"/>
              <a:t> con </a:t>
            </a:r>
            <a:r>
              <a:rPr lang="en-US" sz="2400" dirty="0" err="1" smtClean="0"/>
              <a:t>Maru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Está</a:t>
            </a:r>
            <a:r>
              <a:rPr lang="en-US" sz="2400" dirty="0" smtClean="0"/>
              <a:t> </a:t>
            </a:r>
            <a:r>
              <a:rPr lang="en-US" sz="2400" dirty="0" err="1" smtClean="0"/>
              <a:t>lloviendo</a:t>
            </a:r>
            <a:r>
              <a:rPr lang="en-US" sz="2400" dirty="0" smtClean="0"/>
              <a:t>. </a:t>
            </a:r>
            <a:r>
              <a:rPr lang="en-US" sz="2400" dirty="0" err="1" smtClean="0"/>
              <a:t>Está</a:t>
            </a:r>
            <a:r>
              <a:rPr lang="en-US" sz="2400" dirty="0" smtClean="0"/>
              <a:t> </a:t>
            </a:r>
            <a:r>
              <a:rPr lang="en-US" sz="2400" dirty="0" err="1" smtClean="0"/>
              <a:t>nublado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Estamos</a:t>
            </a:r>
            <a:r>
              <a:rPr lang="en-US" sz="2400" dirty="0" smtClean="0"/>
              <a:t> </a:t>
            </a:r>
            <a:r>
              <a:rPr lang="en-US" sz="2400" dirty="0" err="1" smtClean="0"/>
              <a:t>estudiando</a:t>
            </a:r>
            <a:r>
              <a:rPr lang="en-US" sz="2400" dirty="0" smtClean="0"/>
              <a:t> para un </a:t>
            </a:r>
            <a:r>
              <a:rPr lang="en-US" sz="2400" dirty="0" err="1" smtClean="0"/>
              <a:t>examen</a:t>
            </a:r>
            <a:r>
              <a:rPr lang="en-US" sz="2400" dirty="0" smtClean="0"/>
              <a:t>. Ana </a:t>
            </a:r>
            <a:r>
              <a:rPr lang="en-US" sz="2400" dirty="0" err="1" smtClean="0"/>
              <a:t>está</a:t>
            </a:r>
            <a:r>
              <a:rPr lang="en-US" sz="2400" dirty="0" smtClean="0"/>
              <a:t> </a:t>
            </a:r>
            <a:r>
              <a:rPr lang="en-US" sz="2400" dirty="0" err="1" smtClean="0"/>
              <a:t>leyendo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libro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049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7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i="1" u="sng" dirty="0" smtClean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Ser and </a:t>
            </a:r>
            <a:r>
              <a:rPr lang="en-US" sz="2800" i="1" u="sng" dirty="0" err="1" smtClean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Estar</a:t>
            </a:r>
            <a:r>
              <a:rPr lang="en-US" sz="2800" i="1" u="sng" dirty="0" smtClean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with adjectives</a:t>
            </a:r>
            <a:endParaRPr lang="en-US" sz="2800" i="1" u="sng" dirty="0">
              <a:solidFill>
                <a:srgbClr val="FFC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0" y="1575052"/>
            <a:ext cx="10160000" cy="55194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With many descriptive adjectives, </a:t>
            </a:r>
            <a:r>
              <a:rPr lang="en-US" dirty="0" err="1" smtClean="0"/>
              <a:t>ser</a:t>
            </a:r>
            <a:r>
              <a:rPr lang="en-US" dirty="0" smtClean="0"/>
              <a:t> and </a:t>
            </a:r>
            <a:r>
              <a:rPr lang="en-US" dirty="0" err="1" smtClean="0"/>
              <a:t>estar</a:t>
            </a:r>
            <a:r>
              <a:rPr lang="en-US" dirty="0" smtClean="0"/>
              <a:t> can BOTH be used, but the meaning will change.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Example with </a:t>
            </a:r>
            <a:r>
              <a:rPr lang="en-US" dirty="0" err="1" smtClean="0"/>
              <a:t>ser</a:t>
            </a:r>
            <a:r>
              <a:rPr lang="en-US" dirty="0" smtClean="0"/>
              <a:t>: Juan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delgado</a:t>
            </a:r>
            <a:r>
              <a:rPr lang="en-US" dirty="0" smtClean="0"/>
              <a:t>.</a:t>
            </a:r>
          </a:p>
          <a:p>
            <a:r>
              <a:rPr lang="en-US" dirty="0" smtClean="0"/>
              <a:t>                               Juan is thin.</a:t>
            </a:r>
          </a:p>
          <a:p>
            <a:r>
              <a:rPr lang="en-US" dirty="0" smtClean="0"/>
              <a:t>   Example with </a:t>
            </a:r>
            <a:r>
              <a:rPr lang="en-US" dirty="0" err="1" smtClean="0"/>
              <a:t>estar</a:t>
            </a:r>
            <a:r>
              <a:rPr lang="en-US" dirty="0" smtClean="0"/>
              <a:t>: Juan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delgado</a:t>
            </a:r>
            <a:r>
              <a:rPr lang="en-US" dirty="0"/>
              <a:t> </a:t>
            </a:r>
            <a:r>
              <a:rPr lang="en-US" dirty="0" smtClean="0"/>
              <a:t>hoy.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Juan is thinner today.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74500" y="159681"/>
            <a:ext cx="9144000" cy="12698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560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i="1" u="sng" dirty="0" smtClean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Changes in Meaning</a:t>
            </a:r>
            <a:br>
              <a:rPr lang="en-US" sz="4400" i="1" u="sng" dirty="0" smtClean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400" i="1" dirty="0" smtClean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  with SER              with ESTAR</a:t>
            </a:r>
            <a:endParaRPr lang="en-US" sz="4400" i="1" dirty="0">
              <a:solidFill>
                <a:srgbClr val="FFC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R="0">
              <a:lnSpc>
                <a:spcPct val="100000"/>
              </a:lnSpc>
              <a:spcBef>
                <a:spcPts val="635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1. El </a:t>
            </a:r>
            <a:r>
              <a:rPr lang="en-US" sz="2400" dirty="0" err="1" smtClean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chico</a:t>
            </a:r>
            <a:r>
              <a:rPr lang="en-US" sz="2400" dirty="0" smtClean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 smtClean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es</a:t>
            </a:r>
            <a:r>
              <a:rPr lang="en-US" sz="2400" dirty="0" smtClean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 smtClean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listo</a:t>
            </a:r>
            <a:r>
              <a:rPr lang="en-US" sz="2400" dirty="0" smtClean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R="0">
              <a:lnSpc>
                <a:spcPct val="100000"/>
              </a:lnSpc>
              <a:spcBef>
                <a:spcPts val="635"/>
              </a:spcBef>
              <a:spcAft>
                <a:spcPts val="0"/>
              </a:spcAft>
            </a:pPr>
            <a:r>
              <a:rPr lang="en-US" sz="2400" dirty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smtClean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   (The boy is smart.)</a:t>
            </a:r>
          </a:p>
          <a:p>
            <a:pPr marR="0">
              <a:lnSpc>
                <a:spcPct val="100000"/>
              </a:lnSpc>
              <a:spcBef>
                <a:spcPts val="635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2. La </a:t>
            </a:r>
            <a:r>
              <a:rPr lang="en-US" sz="2400" dirty="0" err="1" smtClean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profesora</a:t>
            </a:r>
            <a:r>
              <a:rPr lang="en-US" sz="2400" dirty="0" smtClean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 smtClean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es</a:t>
            </a:r>
            <a:r>
              <a:rPr lang="en-US" sz="2400" dirty="0" smtClean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 mala. (The professor is bad.)</a:t>
            </a:r>
          </a:p>
          <a:p>
            <a:pPr marR="0">
              <a:lnSpc>
                <a:spcPct val="100000"/>
              </a:lnSpc>
              <a:spcBef>
                <a:spcPts val="635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3. Jaime </a:t>
            </a:r>
            <a:r>
              <a:rPr lang="en-US" sz="2400" dirty="0" err="1" smtClean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es</a:t>
            </a:r>
            <a:r>
              <a:rPr lang="en-US" sz="2400" dirty="0" smtClean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 smtClean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aburrido</a:t>
            </a:r>
            <a:r>
              <a:rPr lang="en-US" sz="2400" dirty="0" smtClean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.(Jaime is </a:t>
            </a:r>
            <a:r>
              <a:rPr lang="en-US" sz="2400" dirty="0" err="1" smtClean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borring</a:t>
            </a:r>
            <a:r>
              <a:rPr lang="en-US" sz="2400" dirty="0" smtClean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.)</a:t>
            </a:r>
          </a:p>
          <a:p>
            <a:pPr marR="0">
              <a:lnSpc>
                <a:spcPct val="100000"/>
              </a:lnSpc>
              <a:spcBef>
                <a:spcPts val="635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4. Las </a:t>
            </a:r>
            <a:r>
              <a:rPr lang="en-US" sz="2400" dirty="0" err="1" smtClean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peras</a:t>
            </a:r>
            <a:r>
              <a:rPr lang="en-US" sz="2400" dirty="0" smtClean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 son </a:t>
            </a:r>
            <a:r>
              <a:rPr lang="en-US" sz="2400" dirty="0" err="1" smtClean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verdes</a:t>
            </a:r>
            <a:r>
              <a:rPr lang="en-US" sz="2400" dirty="0" smtClean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. (The pears are green.)</a:t>
            </a:r>
          </a:p>
          <a:p>
            <a:pPr marR="0">
              <a:lnSpc>
                <a:spcPct val="100000"/>
              </a:lnSpc>
              <a:spcBef>
                <a:spcPts val="635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5. El </a:t>
            </a:r>
            <a:r>
              <a:rPr lang="en-US" sz="2400" dirty="0" err="1" smtClean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gato</a:t>
            </a:r>
            <a:r>
              <a:rPr lang="en-US" sz="2400" dirty="0" smtClean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 smtClean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es</a:t>
            </a:r>
            <a:r>
              <a:rPr lang="en-US" sz="2400" dirty="0" smtClean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 smtClean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muy</a:t>
            </a:r>
            <a:r>
              <a:rPr lang="en-US" sz="2400" dirty="0" smtClean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 vivo. (The cat is lively/clever.)</a:t>
            </a:r>
          </a:p>
          <a:p>
            <a:pPr marR="0">
              <a:lnSpc>
                <a:spcPct val="100000"/>
              </a:lnSpc>
              <a:spcBef>
                <a:spcPts val="635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6. Pedro </a:t>
            </a:r>
            <a:r>
              <a:rPr lang="en-US" sz="2400" dirty="0" err="1" smtClean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es</a:t>
            </a:r>
            <a:r>
              <a:rPr lang="en-US" sz="2400" dirty="0" smtClean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 un hombre </a:t>
            </a:r>
            <a:r>
              <a:rPr lang="en-US" sz="2400" dirty="0" err="1" smtClean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seguro</a:t>
            </a:r>
            <a:r>
              <a:rPr lang="en-US" sz="2400" dirty="0" smtClean="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. (Pedro is a confidant man.)</a:t>
            </a:r>
            <a:endParaRPr sz="2400" dirty="0">
              <a:solidFill>
                <a:srgbClr val="F8F8F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sz="2400" dirty="0" smtClean="0"/>
              <a:t>El </a:t>
            </a:r>
            <a:r>
              <a:rPr lang="en-US" sz="2400" dirty="0" err="1" smtClean="0"/>
              <a:t>chico</a:t>
            </a:r>
            <a:r>
              <a:rPr lang="en-US" sz="2400" dirty="0" smtClean="0"/>
              <a:t> </a:t>
            </a:r>
            <a:r>
              <a:rPr lang="en-US" sz="2400" dirty="0" err="1" smtClean="0"/>
              <a:t>está</a:t>
            </a:r>
            <a:r>
              <a:rPr lang="en-US" sz="2400" dirty="0" smtClean="0"/>
              <a:t> </a:t>
            </a:r>
            <a:r>
              <a:rPr lang="en-US" sz="2400" dirty="0" err="1" smtClean="0"/>
              <a:t>listo</a:t>
            </a:r>
            <a:r>
              <a:rPr lang="en-US" sz="2400" dirty="0" smtClean="0"/>
              <a:t>. (The boy is ready.)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La </a:t>
            </a:r>
            <a:r>
              <a:rPr lang="en-US" sz="2400" dirty="0" err="1" smtClean="0"/>
              <a:t>profesora</a:t>
            </a:r>
            <a:r>
              <a:rPr lang="en-US" sz="2400" dirty="0" smtClean="0"/>
              <a:t> </a:t>
            </a:r>
            <a:r>
              <a:rPr lang="en-US" sz="2400" dirty="0" err="1" smtClean="0"/>
              <a:t>está</a:t>
            </a:r>
            <a:r>
              <a:rPr lang="en-US" sz="2400" dirty="0" smtClean="0"/>
              <a:t> mala. (The professor is sick.)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Jaime </a:t>
            </a:r>
            <a:r>
              <a:rPr lang="en-US" sz="2400" dirty="0" err="1" smtClean="0"/>
              <a:t>está</a:t>
            </a:r>
            <a:r>
              <a:rPr lang="en-US" sz="2400" dirty="0" smtClean="0"/>
              <a:t> </a:t>
            </a:r>
            <a:r>
              <a:rPr lang="en-US" sz="2400" dirty="0" err="1" smtClean="0"/>
              <a:t>aburrido</a:t>
            </a:r>
            <a:r>
              <a:rPr lang="en-US" sz="2400" dirty="0" smtClean="0"/>
              <a:t>. (Jaime is bored.)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Las </a:t>
            </a:r>
            <a:r>
              <a:rPr lang="en-US" sz="2400" dirty="0" err="1" smtClean="0"/>
              <a:t>peras</a:t>
            </a:r>
            <a:r>
              <a:rPr lang="en-US" sz="2400" dirty="0" smtClean="0"/>
              <a:t> </a:t>
            </a:r>
            <a:r>
              <a:rPr lang="en-US" sz="2400" dirty="0" err="1" smtClean="0"/>
              <a:t>están</a:t>
            </a:r>
            <a:r>
              <a:rPr lang="en-US" sz="2400" dirty="0" smtClean="0"/>
              <a:t> </a:t>
            </a:r>
            <a:r>
              <a:rPr lang="en-US" sz="2400" dirty="0" err="1" smtClean="0"/>
              <a:t>verdes</a:t>
            </a:r>
            <a:r>
              <a:rPr lang="en-US" sz="2400" dirty="0" smtClean="0"/>
              <a:t>. (The pears are not ripe.)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El </a:t>
            </a:r>
            <a:r>
              <a:rPr lang="en-US" sz="2400" dirty="0" err="1" smtClean="0"/>
              <a:t>gato</a:t>
            </a:r>
            <a:r>
              <a:rPr lang="en-US" sz="2400" dirty="0" smtClean="0"/>
              <a:t> </a:t>
            </a:r>
            <a:r>
              <a:rPr lang="en-US" sz="2400" dirty="0" err="1" smtClean="0"/>
              <a:t>está</a:t>
            </a:r>
            <a:r>
              <a:rPr lang="en-US" sz="2400" dirty="0" smtClean="0"/>
              <a:t> vivo. (The cat is alive.)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Pedro no </a:t>
            </a:r>
            <a:r>
              <a:rPr lang="en-US" sz="2400" dirty="0" err="1" smtClean="0"/>
              <a:t>está</a:t>
            </a:r>
            <a:r>
              <a:rPr lang="en-US" sz="2400" dirty="0" smtClean="0"/>
              <a:t> </a:t>
            </a:r>
            <a:r>
              <a:rPr lang="en-US" sz="2400" dirty="0" err="1" smtClean="0"/>
              <a:t>seguro</a:t>
            </a:r>
            <a:r>
              <a:rPr lang="en-US" sz="2400" dirty="0" smtClean="0"/>
              <a:t>. (Pedro is not sure.)</a:t>
            </a:r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 marL="457200" indent="-457200">
              <a:buAutoNum type="arabicPeriod"/>
            </a:pPr>
            <a:endParaRPr lang="en-US" sz="24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¡</a:t>
            </a:r>
            <a:r>
              <a:rPr lang="en-US" dirty="0" err="1" smtClean="0">
                <a:solidFill>
                  <a:srgbClr val="FFC000"/>
                </a:solidFill>
              </a:rPr>
              <a:t>Vamos</a:t>
            </a:r>
            <a:r>
              <a:rPr lang="en-US" dirty="0" smtClean="0">
                <a:solidFill>
                  <a:srgbClr val="FFC000"/>
                </a:solidFill>
              </a:rPr>
              <a:t> a </a:t>
            </a:r>
            <a:r>
              <a:rPr lang="en-US" dirty="0" err="1" smtClean="0">
                <a:solidFill>
                  <a:srgbClr val="FFC000"/>
                </a:solidFill>
              </a:rPr>
              <a:t>practicar</a:t>
            </a:r>
            <a:r>
              <a:rPr lang="en-US" dirty="0" smtClean="0">
                <a:solidFill>
                  <a:srgbClr val="FFC000"/>
                </a:solidFill>
              </a:rPr>
              <a:t>! </a:t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dirty="0" err="1" smtClean="0">
                <a:solidFill>
                  <a:srgbClr val="FFC000"/>
                </a:solidFill>
              </a:rPr>
              <a:t>Libro</a:t>
            </a:r>
            <a:r>
              <a:rPr lang="en-US" dirty="0" smtClean="0">
                <a:solidFill>
                  <a:srgbClr val="FFC000"/>
                </a:solidFill>
              </a:rPr>
              <a:t> p.171 (</a:t>
            </a:r>
            <a:r>
              <a:rPr lang="en-US" dirty="0" err="1" smtClean="0">
                <a:solidFill>
                  <a:srgbClr val="FFC000"/>
                </a:solidFill>
              </a:rPr>
              <a:t>Inténtalo</a:t>
            </a:r>
            <a:r>
              <a:rPr lang="en-US" dirty="0" smtClean="0">
                <a:solidFill>
                  <a:srgbClr val="FFC000"/>
                </a:solidFill>
              </a:rPr>
              <a:t>)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575052"/>
            <a:ext cx="4438500" cy="55194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Alejandra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cansada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Ellos</a:t>
            </a:r>
            <a:r>
              <a:rPr lang="en-US" dirty="0" smtClean="0"/>
              <a:t> son </a:t>
            </a:r>
            <a:r>
              <a:rPr lang="en-US" dirty="0" err="1" smtClean="0"/>
              <a:t>pelirrojos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smtClean="0"/>
              <a:t>Carmen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alta.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estoy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español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smtClean="0"/>
              <a:t>La </a:t>
            </a:r>
            <a:r>
              <a:rPr lang="en-US" dirty="0" err="1" smtClean="0"/>
              <a:t>película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a las once.</a:t>
            </a:r>
          </a:p>
          <a:p>
            <a:pPr marL="514350" indent="-514350">
              <a:buAutoNum type="arabicPeriod"/>
            </a:pPr>
            <a:r>
              <a:rPr lang="en-US" dirty="0" smtClean="0"/>
              <a:t>Hoy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viernes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5213500" y="1300018"/>
            <a:ext cx="4438500" cy="5519400"/>
          </a:xfrm>
        </p:spPr>
        <p:txBody>
          <a:bodyPr/>
          <a:lstStyle/>
          <a:p>
            <a:r>
              <a:rPr lang="en-US" dirty="0" smtClean="0"/>
              <a:t>7. </a:t>
            </a:r>
            <a:r>
              <a:rPr lang="en-US" dirty="0" err="1" smtClean="0"/>
              <a:t>Nosotras</a:t>
            </a:r>
            <a:r>
              <a:rPr lang="en-US" dirty="0" smtClean="0"/>
              <a:t> </a:t>
            </a:r>
            <a:r>
              <a:rPr lang="en-US" dirty="0" err="1" smtClean="0"/>
              <a:t>estamos</a:t>
            </a:r>
            <a:r>
              <a:rPr lang="en-US" dirty="0" smtClean="0"/>
              <a:t> </a:t>
            </a:r>
            <a:r>
              <a:rPr lang="en-US" dirty="0" err="1" smtClean="0"/>
              <a:t>enojadas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8. Antonio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médico</a:t>
            </a:r>
            <a:r>
              <a:rPr lang="en-US" dirty="0" smtClean="0"/>
              <a:t>.</a:t>
            </a:r>
          </a:p>
          <a:p>
            <a:r>
              <a:rPr lang="en-US" dirty="0" smtClean="0"/>
              <a:t>9. Romeo y </a:t>
            </a:r>
            <a:r>
              <a:rPr lang="en-US" dirty="0" err="1" smtClean="0"/>
              <a:t>Julieta</a:t>
            </a:r>
            <a:r>
              <a:rPr lang="en-US" dirty="0" smtClean="0"/>
              <a:t> </a:t>
            </a: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enamorados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10. Los </a:t>
            </a:r>
            <a:r>
              <a:rPr lang="en-US" dirty="0" err="1" smtClean="0"/>
              <a:t>libros</a:t>
            </a:r>
            <a:r>
              <a:rPr lang="en-US" dirty="0" smtClean="0"/>
              <a:t> son de Ana.</a:t>
            </a:r>
          </a:p>
          <a:p>
            <a:r>
              <a:rPr lang="en-US" dirty="0" smtClean="0"/>
              <a:t>11. Marisa y Juan </a:t>
            </a: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estudiando</a:t>
            </a:r>
            <a:r>
              <a:rPr lang="en-US" dirty="0" smtClean="0"/>
              <a:t>.</a:t>
            </a:r>
          </a:p>
          <a:p>
            <a:r>
              <a:rPr lang="en-US" dirty="0" smtClean="0"/>
              <a:t>12. El </a:t>
            </a:r>
            <a:r>
              <a:rPr lang="en-US" dirty="0" err="1" smtClean="0"/>
              <a:t>partido</a:t>
            </a:r>
            <a:r>
              <a:rPr lang="en-US" dirty="0" smtClean="0"/>
              <a:t> de </a:t>
            </a:r>
            <a:r>
              <a:rPr lang="en-US" dirty="0" err="1" smtClean="0"/>
              <a:t>baloncesto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gimnasio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70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potlight">
  <a:themeElements>
    <a:clrScheme name="Custom 439">
      <a:dk1>
        <a:srgbClr val="000000"/>
      </a:dk1>
      <a:lt1>
        <a:srgbClr val="FFFFFF"/>
      </a:lt1>
      <a:dk2>
        <a:srgbClr val="5C6E95"/>
      </a:dk2>
      <a:lt2>
        <a:srgbClr val="ACB4C2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5173A5"/>
      </a:hlink>
      <a:folHlink>
        <a:srgbClr val="6872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515</Words>
  <Application>Microsoft Office PowerPoint</Application>
  <PresentationFormat>Custom</PresentationFormat>
  <Paragraphs>84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spotlight</vt:lpstr>
      <vt:lpstr>Ser y Estar</vt:lpstr>
      <vt:lpstr>Ser y Estar en español…</vt:lpstr>
      <vt:lpstr>Las Conjugaciones</vt:lpstr>
      <vt:lpstr>Uses of Ser                    Examples</vt:lpstr>
      <vt:lpstr>Uses of Estar                  Examples</vt:lpstr>
      <vt:lpstr>Ser and Estar with adjectives</vt:lpstr>
      <vt:lpstr>Changes in Meaning    with SER              with ESTAR</vt:lpstr>
      <vt:lpstr>¡Vamos a practicar!  Libro p.171 (Inténtalo)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 y Estar</dc:title>
  <dc:creator>Karen Webb</dc:creator>
  <cp:lastModifiedBy>Yadira Thomas</cp:lastModifiedBy>
  <cp:revision>23</cp:revision>
  <dcterms:modified xsi:type="dcterms:W3CDTF">2019-03-04T20:21:58Z</dcterms:modified>
</cp:coreProperties>
</file>