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4" r:id="rId3"/>
  </p:sldMasterIdLst>
  <p:handoutMasterIdLst>
    <p:handoutMasterId r:id="rId13"/>
  </p:handoutMasterIdLst>
  <p:sldIdLst>
    <p:sldId id="256" r:id="rId4"/>
    <p:sldId id="257" r:id="rId5"/>
    <p:sldId id="258" r:id="rId6"/>
    <p:sldId id="259" r:id="rId7"/>
    <p:sldId id="261" r:id="rId8"/>
    <p:sldId id="260" r:id="rId9"/>
    <p:sldId id="263" r:id="rId10"/>
    <p:sldId id="262" r:id="rId11"/>
    <p:sldId id="267" r:id="rId12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000"/>
    <a:srgbClr val="FF6600"/>
    <a:srgbClr val="CC00CC"/>
    <a:srgbClr val="99FF66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8E08A3-0994-4B24-A8C8-0EC0475295E0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8DEA96-DEA2-4E0A-8424-A71B838851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8776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181F05-C404-4C16-8086-7706013E61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A2B7B-7E11-45D6-A562-C7E208BA7B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C6AD3-2265-4FB7-8E2A-FE854DDC87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A90D6-FF3D-4773-A468-D21F6298F4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75360-4C5E-4576-A2F9-FAF795A5EF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EA6C7-E7E7-4907-8989-32D6F45BCA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78A6F-8F16-47EC-B951-370F84E099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45C5A2-31D8-49AB-BBCE-E2FAED44AD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45958F-9B41-43D4-9BEC-91C5E079A6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19F2F-A949-4A63-8D1E-A3FADB0014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081A2-2524-42AA-8986-77150D0650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624FA1-EADF-4261-8351-F5E68572F6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4C7B0F-7658-4EA3-979E-DF3555D700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399C6-8B5C-4EB0-80A9-1E1DC99A32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878D7-1832-4978-BB37-D1ACB3D096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B06AB-FED9-4972-8E93-5DCB6270C8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D8182-2357-48C2-9360-37BE1AE794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BBADB3-2F07-49D6-AF87-53EBADCB6C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00716-C976-4E27-AD30-34BCD9F3B9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DF8D2-2891-4C3D-A548-1DF04A5B0D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59E39-25DD-45A4-822A-6B4098C24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FEBB2-64CD-4372-9E3D-5122AED8D2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4357AB-0A31-454F-BFCE-FE752B5522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6B910-AFF3-4373-8ABC-DA470B291F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91EB53-8877-45FA-B24C-82D6299EB7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52EA9D-E28B-4AE6-BFAB-6EA27BE495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0E428E-A39F-498C-AE5F-F5C14F7BA8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D8CAB-F354-4FA0-BD30-9355F3B9CA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81E12-22B4-4063-A9D9-FB9A6A825A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88C1ED-EAAF-436A-9BC1-C5BC2D3181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E4596-4D44-4D67-BB08-4EC450C6F1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C0AA9C-AAE5-4142-AA95-D2073FA076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6E9921-4C17-4F5D-AB04-2926CF22B8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47D98-A714-4109-9293-9EFD4AC12A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14A2D3B-01F8-466E-9E63-3159B3ACB9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44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iRespond Question Master</a:t>
            </a: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sz="3200">
                <a:latin typeface="+mn-lt"/>
              </a:rPr>
              <a:t>A.) Response A</a:t>
            </a: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sz="3200">
                <a:latin typeface="+mn-lt"/>
              </a:rPr>
              <a:t>B.) Response B</a:t>
            </a: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sz="3200">
                <a:latin typeface="+mn-lt"/>
              </a:rPr>
              <a:t>C.) Response C</a:t>
            </a: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sz="3200">
                <a:latin typeface="+mn-lt"/>
              </a:rPr>
              <a:t>D.) Response D</a:t>
            </a: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sz="3200">
                <a:latin typeface="+mn-lt"/>
              </a:rPr>
              <a:t>E.) Response E</a:t>
            </a: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>
                <a:solidFill>
                  <a:srgbClr val="000000"/>
                </a:solidFill>
              </a:rPr>
              <a:t>00:30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/>
              <a:t>iRespond Graph</a:t>
            </a:r>
          </a:p>
        </p:txBody>
      </p:sp>
      <p:grpSp>
        <p:nvGrpSpPr>
          <p:cNvPr id="3075" name="CorrectBarGroup"/>
          <p:cNvGrpSpPr>
            <a:grpSpLocks/>
          </p:cNvGrpSpPr>
          <p:nvPr userDrawn="1"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076" name="PercentLabelGroup"/>
          <p:cNvGrpSpPr>
            <a:grpSpLocks/>
          </p:cNvGrpSpPr>
          <p:nvPr userDrawn="1"/>
        </p:nvGrpSpPr>
        <p:grpSpPr bwMode="auto"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077" name="IncorrectBarGroup"/>
          <p:cNvGrpSpPr>
            <a:grpSpLocks/>
          </p:cNvGrpSpPr>
          <p:nvPr userDrawn="1"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078" name="XLabelGroup"/>
          <p:cNvGrpSpPr>
            <a:grpSpLocks/>
          </p:cNvGrpSpPr>
          <p:nvPr userDrawn="1"/>
        </p:nvGrpSpPr>
        <p:grpSpPr bwMode="auto"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079" name="AxisLineGroup"/>
          <p:cNvGrpSpPr>
            <a:grpSpLocks/>
          </p:cNvGrpSpPr>
          <p:nvPr userDrawn="1"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80" name="YLabelGroup"/>
          <p:cNvGrpSpPr>
            <a:grpSpLocks/>
          </p:cNvGrpSpPr>
          <p:nvPr userDrawn="1"/>
        </p:nvGrpSpPr>
        <p:grpSpPr bwMode="auto"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WordArt 4"/>
          <p:cNvSpPr>
            <a:spLocks noChangeArrowheads="1" noChangeShapeType="1" noTextEdit="1"/>
          </p:cNvSpPr>
          <p:nvPr/>
        </p:nvSpPr>
        <p:spPr bwMode="auto">
          <a:xfrm>
            <a:off x="304800" y="838200"/>
            <a:ext cx="8839200" cy="51816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4127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Saber vs. Conocer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 eaLnBrk="1" hangingPunct="1"/>
            <a:r>
              <a:rPr lang="en-US" sz="5000" b="1" dirty="0" smtClean="0">
                <a:latin typeface="Arial Rounded MT Bold" pitchFamily="34" charset="0"/>
              </a:rPr>
              <a:t>Both verbs, “saber” and “</a:t>
            </a:r>
            <a:r>
              <a:rPr lang="en-US" sz="5000" b="1" dirty="0" err="1" smtClean="0">
                <a:latin typeface="Arial Rounded MT Bold" pitchFamily="34" charset="0"/>
              </a:rPr>
              <a:t>conocer</a:t>
            </a:r>
            <a:r>
              <a:rPr lang="en-US" sz="5000" b="1" dirty="0" smtClean="0">
                <a:latin typeface="Arial Rounded MT Bold" pitchFamily="34" charset="0"/>
              </a:rPr>
              <a:t>” mean: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1066800" y="2819400"/>
            <a:ext cx="6400800" cy="1981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Book Antiqua"/>
              </a:rPr>
              <a:t>To Know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WordArt 4"/>
          <p:cNvSpPr>
            <a:spLocks noChangeArrowheads="1" noChangeShapeType="1" noTextEdit="1"/>
          </p:cNvSpPr>
          <p:nvPr/>
        </p:nvSpPr>
        <p:spPr bwMode="auto">
          <a:xfrm>
            <a:off x="1219200" y="2514600"/>
            <a:ext cx="5791200" cy="28956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¿Qué?</a:t>
            </a:r>
          </a:p>
        </p:txBody>
      </p:sp>
      <p:sp>
        <p:nvSpPr>
          <p:cNvPr id="4101" name="WordArt 5" descr="Narrow vertical"/>
          <p:cNvSpPr>
            <a:spLocks noChangeArrowheads="1" noChangeShapeType="1" noTextEdit="1"/>
          </p:cNvSpPr>
          <p:nvPr/>
        </p:nvSpPr>
        <p:spPr bwMode="auto">
          <a:xfrm>
            <a:off x="533400" y="0"/>
            <a:ext cx="3429000" cy="291465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Yikes!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685800" y="5486400"/>
            <a:ext cx="7239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1">
                <a:solidFill>
                  <a:srgbClr val="CC00CC"/>
                </a:solidFill>
              </a:rPr>
              <a:t>How do I know when to use “saber” and when to use “conocer”?</a:t>
            </a:r>
          </a:p>
        </p:txBody>
      </p:sp>
      <p:pic>
        <p:nvPicPr>
          <p:cNvPr id="4103" name="Picture 7" descr="j0434411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304800"/>
            <a:ext cx="2981325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960"/>
                            </p:stCondLst>
                            <p:childTnLst>
                              <p:par>
                                <p:cTn id="2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/>
      <p:bldP spid="4101" grpId="0" animBg="1"/>
      <p:bldP spid="410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4" descr="bd06675_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066800"/>
            <a:ext cx="394335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WordArt 5"/>
          <p:cNvSpPr>
            <a:spLocks noChangeArrowheads="1" noChangeShapeType="1" noTextEdit="1"/>
          </p:cNvSpPr>
          <p:nvPr/>
        </p:nvSpPr>
        <p:spPr bwMode="auto">
          <a:xfrm>
            <a:off x="533400" y="457200"/>
            <a:ext cx="7696200" cy="9144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Century Gothic"/>
              </a:rPr>
              <a:t>¡No </a:t>
            </a:r>
            <a:r>
              <a:rPr lang="en-US" sz="3600" kern="10" dirty="0" err="1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Century Gothic"/>
              </a:rPr>
              <a:t>te</a:t>
            </a:r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Century Gothic"/>
              </a:rPr>
              <a:t> </a:t>
            </a:r>
            <a:r>
              <a:rPr lang="en-US" sz="3600" kern="10" dirty="0" err="1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Century Gothic"/>
              </a:rPr>
              <a:t>preocupes</a:t>
            </a:r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Century Gothic"/>
              </a:rPr>
              <a:t>!</a:t>
            </a:r>
          </a:p>
        </p:txBody>
      </p:sp>
      <p:sp>
        <p:nvSpPr>
          <p:cNvPr id="4" name="WordArt 5"/>
          <p:cNvSpPr>
            <a:spLocks noChangeArrowheads="1" noChangeShapeType="1" noTextEdit="1"/>
          </p:cNvSpPr>
          <p:nvPr/>
        </p:nvSpPr>
        <p:spPr bwMode="auto">
          <a:xfrm>
            <a:off x="381000" y="5943600"/>
            <a:ext cx="8382000" cy="9144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Century Gothic"/>
              </a:rPr>
              <a:t>¡Saber </a:t>
            </a:r>
            <a:r>
              <a:rPr lang="en-US" sz="3600" kern="10" dirty="0" err="1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Century Gothic"/>
              </a:rPr>
              <a:t>es</a:t>
            </a:r>
            <a:r>
              <a:rPr lang="en-US" sz="3600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Century Gothic"/>
              </a:rPr>
              <a:t> tan </a:t>
            </a:r>
            <a:r>
              <a:rPr lang="en-US" sz="3600" kern="10" dirty="0" err="1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Century Gothic"/>
              </a:rPr>
              <a:t>importante</a:t>
            </a:r>
            <a:r>
              <a:rPr lang="en-US" sz="3600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Century Gothic"/>
              </a:rPr>
              <a:t> </a:t>
            </a:r>
            <a:r>
              <a:rPr lang="en-US" sz="3600" kern="10" dirty="0" err="1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Century Gothic"/>
              </a:rPr>
              <a:t>como</a:t>
            </a:r>
            <a:r>
              <a:rPr lang="en-US" sz="3600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Century Gothic"/>
              </a:rPr>
              <a:t> </a:t>
            </a:r>
            <a:r>
              <a:rPr lang="en-US" sz="3600" kern="10" dirty="0" err="1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Century Gothic"/>
              </a:rPr>
              <a:t>conocer</a:t>
            </a:r>
            <a:r>
              <a:rPr lang="en-US" sz="3600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Century Gothic"/>
              </a:rPr>
              <a:t>!</a:t>
            </a:r>
            <a:endParaRPr lang="en-US" sz="3600" kern="10" dirty="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9999FF"/>
                  </a:gs>
                  <a:gs pos="100000">
                    <a:srgbClr val="009999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Saber </a:t>
            </a:r>
          </a:p>
        </p:txBody>
      </p:sp>
      <p:graphicFrame>
        <p:nvGraphicFramePr>
          <p:cNvPr id="7206" name="Group 3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950942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 Rounded MT Bold" pitchFamily="34" charset="0"/>
                        </a:rPr>
                        <a:t>sé</a:t>
                      </a:r>
                      <a:endParaRPr kumimoji="0" lang="en-US" sz="6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 Rounded MT Bold" pitchFamily="34" charset="0"/>
                        </a:rPr>
                        <a:t>sabemos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 Rounded MT Bold" pitchFamily="34" charset="0"/>
                        </a:rPr>
                        <a:t>sabes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 Rounded MT Bold" pitchFamily="34" charset="0"/>
                        </a:rPr>
                        <a:t>  </a:t>
                      </a:r>
                      <a:r>
                        <a:rPr kumimoji="0" lang="en-US" sz="6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 Rounded MT Bold" pitchFamily="34" charset="0"/>
                        </a:rPr>
                        <a:t>sabéis</a:t>
                      </a:r>
                      <a:endParaRPr kumimoji="0" lang="en-US" sz="6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 Rounded MT Bold" pitchFamily="34" charset="0"/>
                        </a:rPr>
                        <a:t>sabe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 Rounded MT Bold" pitchFamily="34" charset="0"/>
                        </a:rPr>
                        <a:t>saben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5334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None/>
            </a:pPr>
            <a:r>
              <a:rPr lang="en-US" b="1" dirty="0" smtClean="0">
                <a:solidFill>
                  <a:srgbClr val="FF6600"/>
                </a:solidFill>
              </a:rPr>
              <a:t>                                                  To know: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FF6600"/>
                </a:solidFill>
              </a:rPr>
              <a:t>Facts and information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FF6600"/>
                </a:solidFill>
              </a:rPr>
              <a:t>Used with question words.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FF6600"/>
                </a:solidFill>
              </a:rPr>
              <a:t>To know how to do something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FF6600"/>
                </a:solidFill>
              </a:rPr>
              <a:t>(followed by an infinitive)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b="1" dirty="0" smtClean="0">
                <a:solidFill>
                  <a:srgbClr val="FF6600"/>
                </a:solidFill>
              </a:rPr>
              <a:t>Example: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err="1" smtClean="0">
                <a:solidFill>
                  <a:srgbClr val="FF6600"/>
                </a:solidFill>
              </a:rPr>
              <a:t>Tú</a:t>
            </a:r>
            <a:r>
              <a:rPr lang="en-US" b="1" dirty="0" smtClean="0">
                <a:solidFill>
                  <a:srgbClr val="FF6600"/>
                </a:solidFill>
              </a:rPr>
              <a:t> 	     </a:t>
            </a:r>
            <a:r>
              <a:rPr lang="en-US" b="1" dirty="0" err="1" smtClean="0">
                <a:solidFill>
                  <a:srgbClr val="FF6600"/>
                </a:solidFill>
              </a:rPr>
              <a:t>todas</a:t>
            </a:r>
            <a:r>
              <a:rPr lang="en-US" b="1" dirty="0" smtClean="0">
                <a:solidFill>
                  <a:srgbClr val="FF6600"/>
                </a:solidFill>
              </a:rPr>
              <a:t> las </a:t>
            </a:r>
            <a:r>
              <a:rPr lang="en-US" b="1" dirty="0" err="1" smtClean="0">
                <a:solidFill>
                  <a:srgbClr val="FF6600"/>
                </a:solidFill>
              </a:rPr>
              <a:t>canciones</a:t>
            </a:r>
            <a:r>
              <a:rPr lang="en-US" b="1" dirty="0" smtClean="0">
                <a:solidFill>
                  <a:srgbClr val="FF6600"/>
                </a:solidFill>
              </a:rPr>
              <a:t> de </a:t>
            </a:r>
            <a:r>
              <a:rPr lang="en-US" b="1" dirty="0" smtClean="0">
                <a:solidFill>
                  <a:srgbClr val="FF6600"/>
                </a:solidFill>
              </a:rPr>
              <a:t>Beyoncé.</a:t>
            </a:r>
            <a:endParaRPr lang="en-US" b="1" dirty="0" smtClean="0">
              <a:solidFill>
                <a:srgbClr val="FF66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FF6600"/>
                </a:solidFill>
              </a:rPr>
              <a:t>Ella 	     </a:t>
            </a:r>
            <a:r>
              <a:rPr lang="en-US" b="1" dirty="0" err="1" smtClean="0">
                <a:solidFill>
                  <a:srgbClr val="FF6600"/>
                </a:solidFill>
              </a:rPr>
              <a:t>cuando</a:t>
            </a:r>
            <a:r>
              <a:rPr lang="en-US" b="1" dirty="0" smtClean="0">
                <a:solidFill>
                  <a:srgbClr val="FF6600"/>
                </a:solidFill>
              </a:rPr>
              <a:t> </a:t>
            </a:r>
            <a:r>
              <a:rPr lang="en-US" b="1" dirty="0" err="1" smtClean="0">
                <a:solidFill>
                  <a:srgbClr val="FF6600"/>
                </a:solidFill>
              </a:rPr>
              <a:t>es</a:t>
            </a:r>
            <a:r>
              <a:rPr lang="en-US" b="1" dirty="0" smtClean="0">
                <a:solidFill>
                  <a:srgbClr val="FF6600"/>
                </a:solidFill>
              </a:rPr>
              <a:t> mi </a:t>
            </a:r>
            <a:r>
              <a:rPr lang="en-US" b="1" dirty="0" err="1" smtClean="0">
                <a:solidFill>
                  <a:srgbClr val="FF6600"/>
                </a:solidFill>
              </a:rPr>
              <a:t>cumpleaños</a:t>
            </a:r>
            <a:r>
              <a:rPr lang="en-US" b="1" dirty="0" smtClean="0">
                <a:solidFill>
                  <a:srgbClr val="FF6600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err="1" smtClean="0">
                <a:solidFill>
                  <a:srgbClr val="FF6600"/>
                </a:solidFill>
              </a:rPr>
              <a:t>Yo</a:t>
            </a:r>
            <a:r>
              <a:rPr lang="en-US" b="1" dirty="0" smtClean="0">
                <a:solidFill>
                  <a:srgbClr val="FF6600"/>
                </a:solidFill>
              </a:rPr>
              <a:t>  </a:t>
            </a: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en-US" b="1" dirty="0" err="1" smtClean="0">
                <a:solidFill>
                  <a:srgbClr val="FF6600"/>
                </a:solidFill>
              </a:rPr>
              <a:t>hablar</a:t>
            </a:r>
            <a:r>
              <a:rPr lang="en-US" b="1" dirty="0" smtClean="0">
                <a:solidFill>
                  <a:srgbClr val="FF6600"/>
                </a:solidFill>
              </a:rPr>
              <a:t> </a:t>
            </a:r>
            <a:r>
              <a:rPr lang="en-US" b="1" dirty="0" err="1" smtClean="0">
                <a:solidFill>
                  <a:srgbClr val="FF6600"/>
                </a:solidFill>
              </a:rPr>
              <a:t>español</a:t>
            </a:r>
            <a:r>
              <a:rPr lang="en-US" b="1" dirty="0" smtClean="0">
                <a:solidFill>
                  <a:srgbClr val="FF6600"/>
                </a:solidFill>
              </a:rPr>
              <a:t>.</a:t>
            </a:r>
            <a:r>
              <a:rPr lang="en-US" dirty="0" smtClean="0">
                <a:solidFill>
                  <a:srgbClr val="FF6600"/>
                </a:solidFill>
              </a:rPr>
              <a:t>  </a:t>
            </a:r>
          </a:p>
        </p:txBody>
      </p:sp>
      <p:sp>
        <p:nvSpPr>
          <p:cNvPr id="31747" name="WordArt 4"/>
          <p:cNvSpPr>
            <a:spLocks noChangeArrowheads="1" noChangeShapeType="1" noTextEdit="1"/>
          </p:cNvSpPr>
          <p:nvPr/>
        </p:nvSpPr>
        <p:spPr bwMode="auto">
          <a:xfrm>
            <a:off x="838200" y="304800"/>
            <a:ext cx="5334000" cy="1371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84440"/>
              </a:avLst>
            </a:prstTxWarp>
            <a:scene3d>
              <a:camera prst="legacyPerspectiveFront">
                <a:rot lat="2051999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saber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0" y="4648200"/>
            <a:ext cx="12779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sabes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729184" y="5595210"/>
            <a:ext cx="10727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sabe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545480" y="6159787"/>
            <a:ext cx="6174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sé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Conocer</a:t>
            </a:r>
          </a:p>
        </p:txBody>
      </p:sp>
      <p:graphicFrame>
        <p:nvGraphicFramePr>
          <p:cNvPr id="11282" name="Group 1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289822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</a:rPr>
                        <a:t>Conozco</a:t>
                      </a:r>
                      <a:endParaRPr kumimoji="0" lang="en-US" sz="5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</a:rPr>
                        <a:t>conocemos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</a:rPr>
                        <a:t>Conoces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5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</a:rPr>
                        <a:t> conocéis</a:t>
                      </a:r>
                      <a:endParaRPr kumimoji="0" lang="en-US" sz="5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</a:rPr>
                        <a:t>conoce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</a:rPr>
                        <a:t>conocen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conocer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229600" cy="5334000"/>
          </a:xfrm>
        </p:spPr>
        <p:txBody>
          <a:bodyPr/>
          <a:lstStyle/>
          <a:p>
            <a:pPr eaLnBrk="1" hangingPunct="1"/>
            <a:r>
              <a:rPr lang="en-US" sz="2800" dirty="0" err="1" smtClean="0"/>
              <a:t>Conocer</a:t>
            </a:r>
            <a:r>
              <a:rPr lang="en-US" sz="2800" dirty="0" smtClean="0"/>
              <a:t>: to know or be familiar with </a:t>
            </a:r>
            <a:r>
              <a:rPr lang="en-US" sz="2800" u="sng" dirty="0" smtClean="0"/>
              <a:t>a place.</a:t>
            </a:r>
          </a:p>
          <a:p>
            <a:pPr eaLnBrk="1" hangingPunct="1"/>
            <a:r>
              <a:rPr lang="en-US" sz="2800" dirty="0" err="1" smtClean="0"/>
              <a:t>Conocer</a:t>
            </a:r>
            <a:r>
              <a:rPr lang="en-US" sz="2800" dirty="0" smtClean="0"/>
              <a:t> a: to know or be acquainted with </a:t>
            </a:r>
            <a:r>
              <a:rPr lang="en-US" sz="2800" u="sng" dirty="0" smtClean="0"/>
              <a:t>a person.</a:t>
            </a:r>
          </a:p>
          <a:p>
            <a:pPr eaLnBrk="1" hangingPunct="1"/>
            <a:r>
              <a:rPr lang="en-US" sz="2800" dirty="0" smtClean="0"/>
              <a:t>If what is known is </a:t>
            </a:r>
            <a:r>
              <a:rPr lang="en-US" sz="2800" u="sng" dirty="0" smtClean="0"/>
              <a:t>a person</a:t>
            </a:r>
            <a:r>
              <a:rPr lang="en-US" sz="2800" dirty="0" smtClean="0"/>
              <a:t>, then the personal “a” is needed.  </a:t>
            </a:r>
          </a:p>
          <a:p>
            <a:pPr eaLnBrk="1" hangingPunct="1"/>
            <a:endParaRPr lang="en-US" sz="2800" dirty="0" smtClean="0"/>
          </a:p>
          <a:p>
            <a:pPr eaLnBrk="1" hangingPunct="1">
              <a:buFontTx/>
              <a:buNone/>
            </a:pPr>
            <a:r>
              <a:rPr lang="en-US" sz="2800" dirty="0" err="1" smtClean="0"/>
              <a:t>Nosotros</a:t>
            </a:r>
            <a:r>
              <a:rPr lang="en-US" sz="2800" dirty="0" smtClean="0"/>
              <a:t> __________  </a:t>
            </a:r>
            <a:r>
              <a:rPr lang="en-US" sz="2800" dirty="0" err="1" smtClean="0"/>
              <a:t>Shakira</a:t>
            </a:r>
            <a:r>
              <a:rPr lang="en-US" sz="2800" dirty="0" smtClean="0"/>
              <a:t>. </a:t>
            </a:r>
          </a:p>
          <a:p>
            <a:pPr eaLnBrk="1" hangingPunct="1">
              <a:buFontTx/>
              <a:buNone/>
            </a:pPr>
            <a:r>
              <a:rPr lang="en-US" sz="2800" dirty="0" smtClean="0"/>
              <a:t>¿</a:t>
            </a:r>
            <a:r>
              <a:rPr lang="en-US" sz="2800" dirty="0" err="1" smtClean="0"/>
              <a:t>Tú</a:t>
            </a:r>
            <a:r>
              <a:rPr lang="en-US" sz="2800" b="1" dirty="0" smtClean="0"/>
              <a:t>  </a:t>
            </a:r>
            <a:r>
              <a:rPr lang="en-US" sz="2800" dirty="0" smtClean="0"/>
              <a:t>_________el </a:t>
            </a:r>
            <a:r>
              <a:rPr lang="en-US" sz="2800" dirty="0" err="1" smtClean="0"/>
              <a:t>restaurante</a:t>
            </a:r>
            <a:r>
              <a:rPr lang="en-US" sz="2800" dirty="0" smtClean="0"/>
              <a:t> La </a:t>
            </a:r>
            <a:r>
              <a:rPr lang="en-US" sz="2800" dirty="0" err="1" smtClean="0"/>
              <a:t>Parrilla</a:t>
            </a:r>
            <a:r>
              <a:rPr lang="en-US" sz="2800" dirty="0" smtClean="0"/>
              <a:t>?</a:t>
            </a:r>
          </a:p>
          <a:p>
            <a:pPr eaLnBrk="1" hangingPunct="1">
              <a:buFontTx/>
              <a:buNone/>
            </a:pPr>
            <a:r>
              <a:rPr lang="en-US" sz="2800" dirty="0" smtClean="0"/>
              <a:t>¿Ella _______ Savannah, GA?</a:t>
            </a:r>
          </a:p>
          <a:p>
            <a:pPr eaLnBrk="1" hangingPunct="1">
              <a:buFontTx/>
              <a:buNone/>
            </a:pPr>
            <a:r>
              <a:rPr lang="en-US" sz="2800" dirty="0" err="1" smtClean="0"/>
              <a:t>Yo</a:t>
            </a:r>
            <a:r>
              <a:rPr lang="en-US" sz="2800" dirty="0" smtClean="0"/>
              <a:t>  _____________ la </a:t>
            </a:r>
            <a:r>
              <a:rPr lang="en-US" sz="2800" dirty="0" err="1" smtClean="0"/>
              <a:t>profesora</a:t>
            </a:r>
            <a:r>
              <a:rPr lang="en-US" sz="2800" dirty="0" smtClean="0"/>
              <a:t> </a:t>
            </a:r>
            <a:r>
              <a:rPr lang="en-US" sz="2800" dirty="0" err="1" smtClean="0"/>
              <a:t>nueva</a:t>
            </a:r>
            <a:r>
              <a:rPr lang="en-US" sz="2800" dirty="0" smtClean="0"/>
              <a:t>.</a:t>
            </a:r>
            <a:endParaRPr lang="en-US" sz="2800" b="1" dirty="0" smtClean="0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057400" y="4038600"/>
            <a:ext cx="190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FF"/>
                </a:solidFill>
              </a:rPr>
              <a:t>conocemos a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371600" y="5109072"/>
            <a:ext cx="190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err="1" smtClean="0">
                <a:solidFill>
                  <a:srgbClr val="FF00FF"/>
                </a:solidFill>
              </a:rPr>
              <a:t>conoce</a:t>
            </a:r>
            <a:endParaRPr lang="en-US" sz="2000" b="1" dirty="0">
              <a:solidFill>
                <a:srgbClr val="FF00FF"/>
              </a:solidFill>
            </a:endParaRP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1295400" y="5638800"/>
            <a:ext cx="190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err="1">
                <a:solidFill>
                  <a:srgbClr val="FF00FF"/>
                </a:solidFill>
              </a:rPr>
              <a:t>conozco</a:t>
            </a:r>
            <a:r>
              <a:rPr lang="en-US" sz="2000" b="1" dirty="0">
                <a:solidFill>
                  <a:srgbClr val="FF00FF"/>
                </a:solidFill>
              </a:rPr>
              <a:t> a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295400" y="4572000"/>
            <a:ext cx="190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FF"/>
                </a:solidFill>
              </a:rPr>
              <a:t>conoces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  <p:bldP spid="10244" grpId="0"/>
      <p:bldP spid="10245" grpId="0"/>
      <p:bldP spid="3379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Saber </a:t>
            </a:r>
            <a:r>
              <a:rPr lang="en-US" dirty="0"/>
              <a:t>/</a:t>
            </a:r>
            <a:r>
              <a:rPr lang="en-US" dirty="0" err="1" smtClean="0"/>
              <a:t>Conocer</a:t>
            </a:r>
            <a:r>
              <a:rPr lang="en-US" dirty="0" smtClean="0"/>
              <a:t>/</a:t>
            </a:r>
            <a:r>
              <a:rPr lang="en-US" dirty="0" err="1" smtClean="0"/>
              <a:t>Conocer</a:t>
            </a:r>
            <a:r>
              <a:rPr lang="en-US" dirty="0" smtClean="0"/>
              <a:t> 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838200"/>
            <a:ext cx="41910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mercado</a:t>
            </a:r>
            <a:endParaRPr lang="en-US" dirty="0" smtClean="0"/>
          </a:p>
          <a:p>
            <a:r>
              <a:rPr lang="en-US" dirty="0" smtClean="0"/>
              <a:t>El </a:t>
            </a:r>
            <a:r>
              <a:rPr lang="en-US" dirty="0" err="1" smtClean="0"/>
              <a:t>cliente</a:t>
            </a:r>
            <a:endParaRPr lang="en-US" dirty="0" smtClean="0"/>
          </a:p>
          <a:p>
            <a:r>
              <a:rPr lang="en-US" dirty="0" err="1" smtClean="0"/>
              <a:t>Traducir</a:t>
            </a:r>
            <a:r>
              <a:rPr lang="en-US" dirty="0" smtClean="0"/>
              <a:t> </a:t>
            </a:r>
          </a:p>
          <a:p>
            <a:r>
              <a:rPr lang="en-US" dirty="0" smtClean="0"/>
              <a:t>Channing Tatum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centro</a:t>
            </a:r>
            <a:r>
              <a:rPr lang="en-US" dirty="0" smtClean="0"/>
              <a:t> </a:t>
            </a:r>
            <a:r>
              <a:rPr lang="en-US" dirty="0" err="1" smtClean="0"/>
              <a:t>comercial</a:t>
            </a:r>
            <a:endParaRPr lang="en-US" dirty="0" smtClean="0"/>
          </a:p>
          <a:p>
            <a:r>
              <a:rPr lang="en-US" dirty="0" smtClean="0"/>
              <a:t>Puerto Rico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vendedor</a:t>
            </a:r>
            <a:endParaRPr lang="en-US" dirty="0" smtClean="0"/>
          </a:p>
          <a:p>
            <a:r>
              <a:rPr lang="en-US" dirty="0" err="1"/>
              <a:t>D</a:t>
            </a:r>
            <a:r>
              <a:rPr lang="en-US" dirty="0" err="1" smtClean="0"/>
              <a:t>ónde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s-CO" dirty="0" smtClean="0"/>
              <a:t>á mi corbata</a:t>
            </a:r>
          </a:p>
          <a:p>
            <a:r>
              <a:rPr lang="es-CO" dirty="0" smtClean="0"/>
              <a:t>El color de los zapatos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precio</a:t>
            </a:r>
            <a:endParaRPr lang="en-US" dirty="0" smtClean="0"/>
          </a:p>
          <a:p>
            <a:r>
              <a:rPr lang="es-CO" dirty="0" smtClean="0"/>
              <a:t>El dependiente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038600" cy="5715000"/>
          </a:xfrm>
        </p:spPr>
        <p:txBody>
          <a:bodyPr>
            <a:normAutofit/>
          </a:bodyPr>
          <a:lstStyle/>
          <a:p>
            <a:r>
              <a:rPr lang="es-CO" dirty="0" smtClean="0"/>
              <a:t>Conocer </a:t>
            </a:r>
          </a:p>
          <a:p>
            <a:r>
              <a:rPr lang="es-CO" dirty="0" smtClean="0"/>
              <a:t>Conocer a</a:t>
            </a:r>
          </a:p>
          <a:p>
            <a:r>
              <a:rPr lang="es-CO" dirty="0" smtClean="0"/>
              <a:t>Saber</a:t>
            </a:r>
          </a:p>
          <a:p>
            <a:r>
              <a:rPr lang="es-CO" dirty="0" smtClean="0"/>
              <a:t>Conocer a</a:t>
            </a:r>
          </a:p>
          <a:p>
            <a:r>
              <a:rPr lang="es-CO" dirty="0" smtClean="0"/>
              <a:t>Conocer </a:t>
            </a:r>
          </a:p>
          <a:p>
            <a:r>
              <a:rPr lang="es-CO" dirty="0" smtClean="0"/>
              <a:t>Conocer</a:t>
            </a:r>
          </a:p>
          <a:p>
            <a:r>
              <a:rPr lang="es-CO" dirty="0" smtClean="0"/>
              <a:t>Conocer a</a:t>
            </a:r>
          </a:p>
          <a:p>
            <a:r>
              <a:rPr lang="es-CO" dirty="0" smtClean="0"/>
              <a:t>Saber</a:t>
            </a:r>
          </a:p>
          <a:p>
            <a:r>
              <a:rPr lang="es-CO" dirty="0" smtClean="0"/>
              <a:t>Saber</a:t>
            </a:r>
          </a:p>
          <a:p>
            <a:r>
              <a:rPr lang="es-CO" dirty="0" smtClean="0"/>
              <a:t>Saber</a:t>
            </a:r>
          </a:p>
          <a:p>
            <a:r>
              <a:rPr lang="es-CO" dirty="0" smtClean="0"/>
              <a:t>Conocer a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QuestionMaster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RespondGraphMaster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2431</TotalTime>
  <Words>219</Words>
  <Application>Microsoft Office PowerPoint</Application>
  <PresentationFormat>On-screen Show (4:3)</PresentationFormat>
  <Paragraphs>71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Arial</vt:lpstr>
      <vt:lpstr>Arial Black</vt:lpstr>
      <vt:lpstr>Arial Rounded MT Bold</vt:lpstr>
      <vt:lpstr>Book Antiqua</vt:lpstr>
      <vt:lpstr>Century Gothic</vt:lpstr>
      <vt:lpstr>Impact</vt:lpstr>
      <vt:lpstr>Times New Roman</vt:lpstr>
      <vt:lpstr>Default Design</vt:lpstr>
      <vt:lpstr>iRespondQuestionMaster</vt:lpstr>
      <vt:lpstr>iRespondGraphMaster</vt:lpstr>
      <vt:lpstr>PowerPoint Presentation</vt:lpstr>
      <vt:lpstr>PowerPoint Presentation</vt:lpstr>
      <vt:lpstr>PowerPoint Presentation</vt:lpstr>
      <vt:lpstr>PowerPoint Presentation</vt:lpstr>
      <vt:lpstr>Saber </vt:lpstr>
      <vt:lpstr>PowerPoint Presentation</vt:lpstr>
      <vt:lpstr>Conocer</vt:lpstr>
      <vt:lpstr>conocer</vt:lpstr>
      <vt:lpstr>Saber /Conocer/Conocer a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Arlene Mendez</dc:creator>
  <cp:lastModifiedBy>Yadira Thomas</cp:lastModifiedBy>
  <cp:revision>100</cp:revision>
  <cp:lastPrinted>2016-09-13T12:00:13Z</cp:lastPrinted>
  <dcterms:created xsi:type="dcterms:W3CDTF">2007-12-10T02:20:33Z</dcterms:created>
  <dcterms:modified xsi:type="dcterms:W3CDTF">2016-09-13T16:18:43Z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KeepGraph">
    <vt:bool>false</vt:bool>
  </property>
  <property fmtid="{D5CDD505-2E9C-101B-9397-08002B2CF9AE}" pid="5" name="AutoReflect">
    <vt:bool>false</vt:bool>
  </property>
</Properties>
</file>