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7" r:id="rId5"/>
    <p:sldMasterId id="2147483710" r:id="rId6"/>
    <p:sldMasterId id="2147483723" r:id="rId7"/>
    <p:sldMasterId id="2147483735" r:id="rId8"/>
  </p:sldMasterIdLst>
  <p:notesMasterIdLst>
    <p:notesMasterId r:id="rId76"/>
  </p:notesMasterIdLst>
  <p:sldIdLst>
    <p:sldId id="257" r:id="rId9"/>
    <p:sldId id="258" r:id="rId10"/>
    <p:sldId id="261" r:id="rId11"/>
    <p:sldId id="262" r:id="rId12"/>
    <p:sldId id="260" r:id="rId13"/>
    <p:sldId id="264" r:id="rId14"/>
    <p:sldId id="266" r:id="rId15"/>
    <p:sldId id="268" r:id="rId16"/>
    <p:sldId id="379" r:id="rId17"/>
    <p:sldId id="269" r:id="rId18"/>
    <p:sldId id="381" r:id="rId19"/>
    <p:sldId id="271" r:id="rId20"/>
    <p:sldId id="391" r:id="rId21"/>
    <p:sldId id="273" r:id="rId22"/>
    <p:sldId id="275" r:id="rId23"/>
    <p:sldId id="277" r:id="rId24"/>
    <p:sldId id="279" r:id="rId25"/>
    <p:sldId id="281" r:id="rId26"/>
    <p:sldId id="283" r:id="rId27"/>
    <p:sldId id="285" r:id="rId28"/>
    <p:sldId id="287" r:id="rId29"/>
    <p:sldId id="289" r:id="rId30"/>
    <p:sldId id="291" r:id="rId31"/>
    <p:sldId id="293" r:id="rId32"/>
    <p:sldId id="295" r:id="rId33"/>
    <p:sldId id="296" r:id="rId34"/>
    <p:sldId id="297" r:id="rId35"/>
    <p:sldId id="383" r:id="rId36"/>
    <p:sldId id="300" r:id="rId37"/>
    <p:sldId id="299" r:id="rId38"/>
    <p:sldId id="302" r:id="rId39"/>
    <p:sldId id="385" r:id="rId40"/>
    <p:sldId id="304" r:id="rId41"/>
    <p:sldId id="306" r:id="rId42"/>
    <p:sldId id="308" r:id="rId43"/>
    <p:sldId id="310" r:id="rId44"/>
    <p:sldId id="312" r:id="rId45"/>
    <p:sldId id="314" r:id="rId46"/>
    <p:sldId id="316" r:id="rId47"/>
    <p:sldId id="318" r:id="rId48"/>
    <p:sldId id="320" r:id="rId49"/>
    <p:sldId id="322" r:id="rId50"/>
    <p:sldId id="324" r:id="rId51"/>
    <p:sldId id="326" r:id="rId52"/>
    <p:sldId id="328" r:id="rId53"/>
    <p:sldId id="330" r:id="rId54"/>
    <p:sldId id="335" r:id="rId55"/>
    <p:sldId id="332" r:id="rId56"/>
    <p:sldId id="334" r:id="rId57"/>
    <p:sldId id="387" r:id="rId58"/>
    <p:sldId id="337" r:id="rId59"/>
    <p:sldId id="339" r:id="rId60"/>
    <p:sldId id="341" r:id="rId61"/>
    <p:sldId id="343" r:id="rId62"/>
    <p:sldId id="345" r:id="rId63"/>
    <p:sldId id="347" r:id="rId64"/>
    <p:sldId id="349" r:id="rId65"/>
    <p:sldId id="351" r:id="rId66"/>
    <p:sldId id="353" r:id="rId67"/>
    <p:sldId id="355" r:id="rId68"/>
    <p:sldId id="357" r:id="rId69"/>
    <p:sldId id="359" r:id="rId70"/>
    <p:sldId id="361" r:id="rId71"/>
    <p:sldId id="389" r:id="rId72"/>
    <p:sldId id="363" r:id="rId73"/>
    <p:sldId id="365" r:id="rId74"/>
    <p:sldId id="367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1BC"/>
    <a:srgbClr val="FDF9C3"/>
    <a:srgbClr val="9999FF"/>
    <a:srgbClr val="B44122"/>
    <a:srgbClr val="9C9CDF"/>
    <a:srgbClr val="917AC0"/>
    <a:srgbClr val="DC9CCE"/>
    <a:srgbClr val="CD7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F11F10-0664-4D7B-A1C2-1BED5D5153EA}" v="5" dt="2019-08-16T12:07:39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9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16" Type="http://schemas.openxmlformats.org/officeDocument/2006/relationships/slide" Target="slides/slide8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82" Type="http://schemas.microsoft.com/office/2015/10/relationships/revisionInfo" Target="revisionInfo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viewProps" Target="viewProps.xml"/><Relationship Id="rId8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D3F11F10-0664-4D7B-A1C2-1BED5D5153EA}"/>
    <pc:docChg chg="addSld delSld modSld sldOrd delMainMaster">
      <pc:chgData name="Yadira Thomas" userId="6fb39d9a-649d-4dea-9eb3-26c807003a2b" providerId="ADAL" clId="{D3F11F10-0664-4D7B-A1C2-1BED5D5153EA}" dt="2019-08-22T19:11:27.206" v="20" actId="2696"/>
      <pc:docMkLst>
        <pc:docMk/>
      </pc:docMkLst>
      <pc:sldChg chg="ord">
        <pc:chgData name="Yadira Thomas" userId="6fb39d9a-649d-4dea-9eb3-26c807003a2b" providerId="ADAL" clId="{D3F11F10-0664-4D7B-A1C2-1BED5D5153EA}" dt="2019-08-16T12:07:31.200" v="3"/>
        <pc:sldMkLst>
          <pc:docMk/>
          <pc:sldMk cId="82662473" sldId="291"/>
        </pc:sldMkLst>
      </pc:sldChg>
      <pc:sldChg chg="del">
        <pc:chgData name="Yadira Thomas" userId="6fb39d9a-649d-4dea-9eb3-26c807003a2b" providerId="ADAL" clId="{D3F11F10-0664-4D7B-A1C2-1BED5D5153EA}" dt="2019-08-22T19:11:20.275" v="4" actId="2696"/>
        <pc:sldMkLst>
          <pc:docMk/>
          <pc:sldMk cId="2507752002" sldId="369"/>
        </pc:sldMkLst>
      </pc:sldChg>
      <pc:sldChg chg="del">
        <pc:chgData name="Yadira Thomas" userId="6fb39d9a-649d-4dea-9eb3-26c807003a2b" providerId="ADAL" clId="{D3F11F10-0664-4D7B-A1C2-1BED5D5153EA}" dt="2019-08-22T19:11:22.271" v="5" actId="2696"/>
        <pc:sldMkLst>
          <pc:docMk/>
          <pc:sldMk cId="586138941" sldId="371"/>
        </pc:sldMkLst>
      </pc:sldChg>
      <pc:sldChg chg="del">
        <pc:chgData name="Yadira Thomas" userId="6fb39d9a-649d-4dea-9eb3-26c807003a2b" providerId="ADAL" clId="{D3F11F10-0664-4D7B-A1C2-1BED5D5153EA}" dt="2019-08-22T19:11:23.739" v="6" actId="2696"/>
        <pc:sldMkLst>
          <pc:docMk/>
          <pc:sldMk cId="3466151551" sldId="373"/>
        </pc:sldMkLst>
      </pc:sldChg>
      <pc:sldChg chg="del">
        <pc:chgData name="Yadira Thomas" userId="6fb39d9a-649d-4dea-9eb3-26c807003a2b" providerId="ADAL" clId="{D3F11F10-0664-4D7B-A1C2-1BED5D5153EA}" dt="2019-08-22T19:11:25.678" v="7" actId="2696"/>
        <pc:sldMkLst>
          <pc:docMk/>
          <pc:sldMk cId="141256414" sldId="375"/>
        </pc:sldMkLst>
      </pc:sldChg>
      <pc:sldChg chg="del">
        <pc:chgData name="Yadira Thomas" userId="6fb39d9a-649d-4dea-9eb3-26c807003a2b" providerId="ADAL" clId="{D3F11F10-0664-4D7B-A1C2-1BED5D5153EA}" dt="2019-08-22T19:11:27.196" v="8" actId="2696"/>
        <pc:sldMkLst>
          <pc:docMk/>
          <pc:sldMk cId="3356572211" sldId="377"/>
        </pc:sldMkLst>
      </pc:sldChg>
      <pc:sldChg chg="add">
        <pc:chgData name="Yadira Thomas" userId="6fb39d9a-649d-4dea-9eb3-26c807003a2b" providerId="ADAL" clId="{D3F11F10-0664-4D7B-A1C2-1BED5D5153EA}" dt="2019-08-15T18:41:00.599" v="1"/>
        <pc:sldMkLst>
          <pc:docMk/>
          <pc:sldMk cId="2826214605" sldId="391"/>
        </pc:sldMkLst>
      </pc:sldChg>
      <pc:sldMasterChg chg="del delSldLayout">
        <pc:chgData name="Yadira Thomas" userId="6fb39d9a-649d-4dea-9eb3-26c807003a2b" providerId="ADAL" clId="{D3F11F10-0664-4D7B-A1C2-1BED5D5153EA}" dt="2019-08-22T19:11:27.206" v="20" actId="2696"/>
        <pc:sldMasterMkLst>
          <pc:docMk/>
          <pc:sldMasterMk cId="3533637310" sldId="2147483747"/>
        </pc:sldMasterMkLst>
        <pc:sldLayoutChg chg="del">
          <pc:chgData name="Yadira Thomas" userId="6fb39d9a-649d-4dea-9eb3-26c807003a2b" providerId="ADAL" clId="{D3F11F10-0664-4D7B-A1C2-1BED5D5153EA}" dt="2019-08-22T19:11:27.197" v="9" actId="2696"/>
          <pc:sldLayoutMkLst>
            <pc:docMk/>
            <pc:sldMasterMk cId="3533637310" sldId="2147483747"/>
            <pc:sldLayoutMk cId="2484383618" sldId="2147483748"/>
          </pc:sldLayoutMkLst>
        </pc:sldLayoutChg>
        <pc:sldLayoutChg chg="del">
          <pc:chgData name="Yadira Thomas" userId="6fb39d9a-649d-4dea-9eb3-26c807003a2b" providerId="ADAL" clId="{D3F11F10-0664-4D7B-A1C2-1BED5D5153EA}" dt="2019-08-22T19:11:27.198" v="10" actId="2696"/>
          <pc:sldLayoutMkLst>
            <pc:docMk/>
            <pc:sldMasterMk cId="3533637310" sldId="2147483747"/>
            <pc:sldLayoutMk cId="3688447052" sldId="2147483749"/>
          </pc:sldLayoutMkLst>
        </pc:sldLayoutChg>
        <pc:sldLayoutChg chg="del">
          <pc:chgData name="Yadira Thomas" userId="6fb39d9a-649d-4dea-9eb3-26c807003a2b" providerId="ADAL" clId="{D3F11F10-0664-4D7B-A1C2-1BED5D5153EA}" dt="2019-08-22T19:11:27.199" v="11" actId="2696"/>
          <pc:sldLayoutMkLst>
            <pc:docMk/>
            <pc:sldMasterMk cId="3533637310" sldId="2147483747"/>
            <pc:sldLayoutMk cId="2834428812" sldId="2147483750"/>
          </pc:sldLayoutMkLst>
        </pc:sldLayoutChg>
        <pc:sldLayoutChg chg="del">
          <pc:chgData name="Yadira Thomas" userId="6fb39d9a-649d-4dea-9eb3-26c807003a2b" providerId="ADAL" clId="{D3F11F10-0664-4D7B-A1C2-1BED5D5153EA}" dt="2019-08-22T19:11:27.200" v="12" actId="2696"/>
          <pc:sldLayoutMkLst>
            <pc:docMk/>
            <pc:sldMasterMk cId="3533637310" sldId="2147483747"/>
            <pc:sldLayoutMk cId="1721615026" sldId="2147483751"/>
          </pc:sldLayoutMkLst>
        </pc:sldLayoutChg>
        <pc:sldLayoutChg chg="del">
          <pc:chgData name="Yadira Thomas" userId="6fb39d9a-649d-4dea-9eb3-26c807003a2b" providerId="ADAL" clId="{D3F11F10-0664-4D7B-A1C2-1BED5D5153EA}" dt="2019-08-22T19:11:27.201" v="13" actId="2696"/>
          <pc:sldLayoutMkLst>
            <pc:docMk/>
            <pc:sldMasterMk cId="3533637310" sldId="2147483747"/>
            <pc:sldLayoutMk cId="1830743313" sldId="2147483752"/>
          </pc:sldLayoutMkLst>
        </pc:sldLayoutChg>
        <pc:sldLayoutChg chg="del">
          <pc:chgData name="Yadira Thomas" userId="6fb39d9a-649d-4dea-9eb3-26c807003a2b" providerId="ADAL" clId="{D3F11F10-0664-4D7B-A1C2-1BED5D5153EA}" dt="2019-08-22T19:11:27.201" v="14" actId="2696"/>
          <pc:sldLayoutMkLst>
            <pc:docMk/>
            <pc:sldMasterMk cId="3533637310" sldId="2147483747"/>
            <pc:sldLayoutMk cId="2146267725" sldId="2147483753"/>
          </pc:sldLayoutMkLst>
        </pc:sldLayoutChg>
        <pc:sldLayoutChg chg="del">
          <pc:chgData name="Yadira Thomas" userId="6fb39d9a-649d-4dea-9eb3-26c807003a2b" providerId="ADAL" clId="{D3F11F10-0664-4D7B-A1C2-1BED5D5153EA}" dt="2019-08-22T19:11:27.202" v="15" actId="2696"/>
          <pc:sldLayoutMkLst>
            <pc:docMk/>
            <pc:sldMasterMk cId="3533637310" sldId="2147483747"/>
            <pc:sldLayoutMk cId="3194571112" sldId="2147483754"/>
          </pc:sldLayoutMkLst>
        </pc:sldLayoutChg>
        <pc:sldLayoutChg chg="del">
          <pc:chgData name="Yadira Thomas" userId="6fb39d9a-649d-4dea-9eb3-26c807003a2b" providerId="ADAL" clId="{D3F11F10-0664-4D7B-A1C2-1BED5D5153EA}" dt="2019-08-22T19:11:27.203" v="16" actId="2696"/>
          <pc:sldLayoutMkLst>
            <pc:docMk/>
            <pc:sldMasterMk cId="3533637310" sldId="2147483747"/>
            <pc:sldLayoutMk cId="2832176517" sldId="2147483755"/>
          </pc:sldLayoutMkLst>
        </pc:sldLayoutChg>
        <pc:sldLayoutChg chg="del">
          <pc:chgData name="Yadira Thomas" userId="6fb39d9a-649d-4dea-9eb3-26c807003a2b" providerId="ADAL" clId="{D3F11F10-0664-4D7B-A1C2-1BED5D5153EA}" dt="2019-08-22T19:11:27.204" v="17" actId="2696"/>
          <pc:sldLayoutMkLst>
            <pc:docMk/>
            <pc:sldMasterMk cId="3533637310" sldId="2147483747"/>
            <pc:sldLayoutMk cId="2206371364" sldId="2147483756"/>
          </pc:sldLayoutMkLst>
        </pc:sldLayoutChg>
        <pc:sldLayoutChg chg="del">
          <pc:chgData name="Yadira Thomas" userId="6fb39d9a-649d-4dea-9eb3-26c807003a2b" providerId="ADAL" clId="{D3F11F10-0664-4D7B-A1C2-1BED5D5153EA}" dt="2019-08-22T19:11:27.204" v="18" actId="2696"/>
          <pc:sldLayoutMkLst>
            <pc:docMk/>
            <pc:sldMasterMk cId="3533637310" sldId="2147483747"/>
            <pc:sldLayoutMk cId="1534464051" sldId="2147483757"/>
          </pc:sldLayoutMkLst>
        </pc:sldLayoutChg>
        <pc:sldLayoutChg chg="del">
          <pc:chgData name="Yadira Thomas" userId="6fb39d9a-649d-4dea-9eb3-26c807003a2b" providerId="ADAL" clId="{D3F11F10-0664-4D7B-A1C2-1BED5D5153EA}" dt="2019-08-22T19:11:27.205" v="19" actId="2696"/>
          <pc:sldLayoutMkLst>
            <pc:docMk/>
            <pc:sldMasterMk cId="3533637310" sldId="2147483747"/>
            <pc:sldLayoutMk cId="1292237524" sldId="21474837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E94C3-D02C-4ACC-948D-D559D79D0D6D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D984E-50D1-49DA-BB84-2CBBB2B90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3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B2A4A-4D34-407E-A7C4-BB6D3A28BC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1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2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1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2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19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8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3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80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9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30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5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04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46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37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05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67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95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46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90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271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642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7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700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012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602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9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052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85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232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65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655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782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0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47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037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81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594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561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64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3F43C-F59C-4A64-9985-97C847BAD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0054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8018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709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568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05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605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945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145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9220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558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012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74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607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576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81F05-C404-4C16-8086-7706013E6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352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24FA1-EADF-4261-8351-F5E68572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2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7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357AB-0A31-454F-BFCE-FE752B552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70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81E12-22B4-4063-A9D9-FB9A6A825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878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C1ED-EAAF-436A-9BC1-C5BC2D31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869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4596-4D44-4D67-BB08-4EC450C6F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1637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0AA9C-AAE5-4142-AA95-D2073FA07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823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E9921-4C17-4F5D-AB04-2926CF22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0195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7D98-A714-4109-9293-9EFD4AC12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63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A2B7B-7E11-45D6-A562-C7E208BA7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159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6AD3-2265-4FB7-8E2A-FE854DDC8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264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90D6-FF3D-4773-A468-D21F6298F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9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64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456E6-D441-454A-A5BE-AB6B47890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41542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37005-8CB6-4D7F-832D-5448FB5E76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3449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D7D29-D413-4461-9DC0-52F638CE80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9556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6FB9E-674F-496A-82EF-B8572A546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6321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46576-19DF-41BB-AB19-7E366F179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5796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BBAA0-F509-452E-A14A-7EF846E69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82396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EA86-6666-4EF9-8177-38F9422453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5643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8E23F-0B54-412C-A856-4286C54AC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33775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D1CED-38D8-4B60-BA38-53D51A5AA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23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05F9B-C940-4942-A758-70A624AC8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7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4821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5C04B-0544-4C51-B9D9-7D7171BF0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357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153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6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9034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6807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146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9738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920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32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483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2489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1AEE4-D744-4F15-BCFC-04ADF881307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DEB7F-CF93-4B70-89B0-298226C9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4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0815-85BC-4DA6-BFB1-0BA03DC6132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70F08-93A2-4D00-9229-0F04B5DE888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2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D7489-4FD0-409E-87A7-9D960FF0ACA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4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3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4A2D3B-01F8-466E-9E63-3159B3ACB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5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rgbClr val="D5FF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BFF01BB-E917-4C8F-91A3-728A2BCB39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85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75F36-9291-4B01-B06D-5645733B2F6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F060-7542-4F6B-B9BD-35ABD2C75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7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7.xml"/><Relationship Id="rId1" Type="http://schemas.openxmlformats.org/officeDocument/2006/relationships/themeOverride" Target="../theme/themeOverr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sz="8800" b="1"/>
            </a:br>
            <a:br>
              <a:rPr lang="en-US" sz="8800" b="1"/>
            </a:br>
            <a:r>
              <a:rPr lang="en-US" sz="8800" b="1"/>
              <a:t>Review of Chapters 3, 4 &amp; 8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>
                <a:solidFill>
                  <a:schemeClr val="accent1">
                    <a:lumMod val="50000"/>
                  </a:schemeClr>
                </a:solidFill>
              </a:rPr>
              <a:t>Activity Handouts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825625"/>
            <a:ext cx="118491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err="1"/>
              <a:t>Contextos</a:t>
            </a:r>
            <a:r>
              <a:rPr lang="en-US" sz="4000" b="1"/>
              <a:t> packet with family and adjective agreement </a:t>
            </a:r>
          </a:p>
          <a:p>
            <a:pPr marL="0" indent="0" algn="ctr">
              <a:buNone/>
            </a:pPr>
            <a:r>
              <a:rPr lang="en-US" sz="4000" b="1" err="1"/>
              <a:t>Tener</a:t>
            </a:r>
            <a:r>
              <a:rPr lang="en-US" sz="4000" b="1"/>
              <a:t> vs. </a:t>
            </a:r>
            <a:r>
              <a:rPr lang="en-US" sz="4000" b="1" err="1"/>
              <a:t>Ser</a:t>
            </a:r>
            <a:endParaRPr lang="en-US" sz="4000" b="1"/>
          </a:p>
          <a:p>
            <a:pPr marL="0" indent="0" algn="ctr">
              <a:buNone/>
            </a:pPr>
            <a:r>
              <a:rPr lang="en-US" sz="4000" b="1"/>
              <a:t>and</a:t>
            </a:r>
          </a:p>
          <a:p>
            <a:pPr marL="0" indent="0" algn="ctr">
              <a:buNone/>
            </a:pPr>
            <a:r>
              <a:rPr lang="en-US" sz="4000" b="1"/>
              <a:t>Nationalities handout</a:t>
            </a:r>
          </a:p>
          <a:p>
            <a:pPr marL="0" indent="0" algn="ctr">
              <a:buNone/>
            </a:pP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2297889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>
                <a:solidFill>
                  <a:schemeClr val="accent1">
                    <a:lumMod val="50000"/>
                  </a:schemeClr>
                </a:solidFill>
              </a:rPr>
              <a:t>Activity Handout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/>
          </a:p>
          <a:p>
            <a:pPr marL="0" indent="0" algn="ctr">
              <a:buNone/>
            </a:pPr>
            <a:r>
              <a:rPr lang="en-US" sz="4000" b="1"/>
              <a:t>Adjective Crossword</a:t>
            </a:r>
          </a:p>
        </p:txBody>
      </p:sp>
    </p:spTree>
    <p:extLst>
      <p:ext uri="{BB962C8B-B14F-4D97-AF65-F5344CB8AC3E}">
        <p14:creationId xmlns:p14="http://schemas.microsoft.com/office/powerpoint/2010/main" val="30707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>
                <a:solidFill>
                  <a:schemeClr val="accent1">
                    <a:lumMod val="50000"/>
                  </a:schemeClr>
                </a:solidFill>
              </a:rPr>
              <a:t>Possessive Adjectives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7030A0"/>
                </a:solidFill>
              </a:rPr>
              <a:t>Possessive Adjectives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600"/>
              <a:t>Possessive Adjectives are words that are used to show possession and belonging. </a:t>
            </a:r>
          </a:p>
          <a:p>
            <a:pPr marL="457200" lvl="1" indent="0">
              <a:buNone/>
            </a:pPr>
            <a:endParaRPr lang="en-US" sz="3600"/>
          </a:p>
          <a:p>
            <a:pPr marL="457200" lvl="1" indent="0">
              <a:buNone/>
            </a:pPr>
            <a:r>
              <a:rPr lang="en-US" sz="3600"/>
              <a:t>Possessive Adjectives are always placed before the noun they modify. They also agree in number.</a:t>
            </a:r>
          </a:p>
          <a:p>
            <a:pPr marL="457200" lvl="1" indent="0">
              <a:buNone/>
            </a:pPr>
            <a:endParaRPr lang="en-US" sz="3600"/>
          </a:p>
          <a:p>
            <a:pPr marL="457200" lvl="1" indent="0">
              <a:buNone/>
            </a:pPr>
            <a:r>
              <a:rPr lang="en-US" sz="3600"/>
              <a:t>Nuestro/a, </a:t>
            </a:r>
            <a:r>
              <a:rPr lang="en-US" sz="3600" err="1"/>
              <a:t>Nuestros</a:t>
            </a:r>
            <a:r>
              <a:rPr lang="en-US" sz="3600"/>
              <a:t>/as, </a:t>
            </a:r>
            <a:r>
              <a:rPr lang="en-US" sz="3600" err="1"/>
              <a:t>Vuestro</a:t>
            </a:r>
            <a:r>
              <a:rPr lang="en-US" sz="3600"/>
              <a:t>/a, and </a:t>
            </a:r>
            <a:r>
              <a:rPr lang="en-US" sz="3600" err="1"/>
              <a:t>Vuestros</a:t>
            </a:r>
            <a:r>
              <a:rPr lang="en-US" sz="3600"/>
              <a:t>/as agree in both gender and number. </a:t>
            </a:r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14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>
                <a:solidFill>
                  <a:schemeClr val="accent2"/>
                </a:solidFill>
              </a:rPr>
              <a:t>Possessive Adjectives</a:t>
            </a:r>
          </a:p>
        </p:txBody>
      </p:sp>
      <p:graphicFrame>
        <p:nvGraphicFramePr>
          <p:cNvPr id="3094" name="Group 22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62715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mi/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mis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nuestro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nuestros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Your (familiar)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tu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tus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Your (plural familiar)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vuestro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vuestros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/as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Your (formal)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His/Her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su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Its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Their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Your    (plural formal)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su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sus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69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4" y="1"/>
            <a:ext cx="10515600" cy="785308"/>
          </a:xfrm>
        </p:spPr>
        <p:txBody>
          <a:bodyPr/>
          <a:lstStyle/>
          <a:p>
            <a:pPr algn="ctr"/>
            <a:r>
              <a:rPr lang="en-US" b="1"/>
              <a:t>Translate the following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442" y="878952"/>
            <a:ext cx="10515600" cy="569397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/>
              <a:t>My book</a:t>
            </a:r>
          </a:p>
          <a:p>
            <a:pPr marL="514350" indent="-514350">
              <a:buAutoNum type="arabicPeriod"/>
            </a:pPr>
            <a:r>
              <a:rPr lang="en-US"/>
              <a:t>His parents</a:t>
            </a:r>
          </a:p>
          <a:p>
            <a:pPr marL="514350" indent="-514350">
              <a:buAutoNum type="arabicPeriod"/>
            </a:pPr>
            <a:r>
              <a:rPr lang="en-US"/>
              <a:t>Their class</a:t>
            </a:r>
          </a:p>
          <a:p>
            <a:pPr marL="514350" indent="-514350">
              <a:buAutoNum type="arabicPeriod"/>
            </a:pPr>
            <a:r>
              <a:rPr lang="en-US"/>
              <a:t>Our brother</a:t>
            </a:r>
          </a:p>
          <a:p>
            <a:pPr marL="514350" indent="-514350">
              <a:buAutoNum type="arabicPeriod"/>
            </a:pPr>
            <a:r>
              <a:rPr lang="en-US"/>
              <a:t>His granddaughters</a:t>
            </a:r>
          </a:p>
          <a:p>
            <a:pPr marL="514350" indent="-514350">
              <a:buAutoNum type="arabicPeriod"/>
            </a:pPr>
            <a:r>
              <a:rPr lang="en-US"/>
              <a:t>My grandparents</a:t>
            </a:r>
          </a:p>
          <a:p>
            <a:pPr marL="514350" indent="-514350">
              <a:buAutoNum type="arabicPeriod"/>
            </a:pPr>
            <a:r>
              <a:rPr lang="en-US"/>
              <a:t>Your cousins</a:t>
            </a:r>
          </a:p>
          <a:p>
            <a:pPr marL="514350" indent="-514350">
              <a:buAutoNum type="arabicPeriod"/>
            </a:pPr>
            <a:r>
              <a:rPr lang="en-US"/>
              <a:t>Our sisters</a:t>
            </a:r>
          </a:p>
          <a:p>
            <a:pPr marL="514350" indent="-514350">
              <a:buAutoNum type="arabicPeriod"/>
            </a:pPr>
            <a:r>
              <a:rPr lang="en-US"/>
              <a:t>Her boyfriend</a:t>
            </a:r>
          </a:p>
          <a:p>
            <a:pPr marL="514350" indent="-514350">
              <a:buAutoNum type="arabicPeriod"/>
            </a:pPr>
            <a:r>
              <a:rPr lang="en-US"/>
              <a:t>Our dad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72293" y="785309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libro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8406" y="1302363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padres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5451" y="1820734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clase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5223" y="2337788"/>
            <a:ext cx="3930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Nuestro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hermano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2302" y="2869015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nietas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4396" y="3370007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abuelos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4091" y="3885697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Tus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primos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6665" y="4386999"/>
            <a:ext cx="3946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Nuestras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hermanas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5127" y="4872771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novio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72293" y="5418796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Nuestro padre</a:t>
            </a:r>
          </a:p>
        </p:txBody>
      </p:sp>
    </p:spTree>
    <p:extLst>
      <p:ext uri="{BB962C8B-B14F-4D97-AF65-F5344CB8AC3E}">
        <p14:creationId xmlns:p14="http://schemas.microsoft.com/office/powerpoint/2010/main" val="108637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31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>
                <a:solidFill>
                  <a:schemeClr val="accent1">
                    <a:lumMod val="50000"/>
                  </a:schemeClr>
                </a:solidFill>
              </a:rPr>
              <a:t>Present tense of </a:t>
            </a:r>
            <a:br>
              <a:rPr lang="en-US" sz="8000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8000" b="1">
                <a:solidFill>
                  <a:schemeClr val="accent1">
                    <a:lumMod val="50000"/>
                  </a:schemeClr>
                </a:solidFill>
              </a:rPr>
              <a:t>–</a:t>
            </a:r>
            <a:r>
              <a:rPr lang="en-US" sz="8000" b="1" err="1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en-US" sz="8000" b="1">
                <a:solidFill>
                  <a:schemeClr val="accent1">
                    <a:lumMod val="50000"/>
                  </a:schemeClr>
                </a:solidFill>
              </a:rPr>
              <a:t> and –</a:t>
            </a:r>
            <a:r>
              <a:rPr lang="en-US" sz="8000" b="1" err="1">
                <a:solidFill>
                  <a:schemeClr val="accent1">
                    <a:lumMod val="50000"/>
                  </a:schemeClr>
                </a:solidFill>
              </a:rPr>
              <a:t>ir</a:t>
            </a:r>
            <a:r>
              <a:rPr lang="en-US" sz="8000" b="1">
                <a:solidFill>
                  <a:schemeClr val="accent1">
                    <a:lumMod val="50000"/>
                  </a:schemeClr>
                </a:solidFill>
              </a:rPr>
              <a:t> verbs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95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79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accent2"/>
                </a:solidFill>
              </a:rPr>
              <a:t>Endings for regular -</a:t>
            </a:r>
            <a:r>
              <a:rPr lang="en-US" err="1">
                <a:solidFill>
                  <a:schemeClr val="accent2"/>
                </a:solidFill>
              </a:rPr>
              <a:t>er</a:t>
            </a:r>
            <a:r>
              <a:rPr lang="en-US">
                <a:solidFill>
                  <a:schemeClr val="accent2"/>
                </a:solidFill>
              </a:rPr>
              <a:t> verbs</a:t>
            </a:r>
          </a:p>
        </p:txBody>
      </p:sp>
      <p:graphicFrame>
        <p:nvGraphicFramePr>
          <p:cNvPr id="3094" name="Group 22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927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emos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éis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-e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33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79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Endings for regular -</a:t>
            </a:r>
            <a:r>
              <a:rPr lang="en-US" err="1">
                <a:solidFill>
                  <a:schemeClr val="accent2"/>
                </a:solidFill>
              </a:rPr>
              <a:t>ir</a:t>
            </a:r>
            <a:r>
              <a:rPr lang="en-US">
                <a:solidFill>
                  <a:schemeClr val="accent2"/>
                </a:solidFill>
              </a:rPr>
              <a:t> verbs</a:t>
            </a:r>
            <a:endParaRPr lang="en-US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1981200" y="1600201"/>
          <a:ext cx="8229600" cy="45927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imos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ís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-e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114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79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chemeClr val="accent2">
                    <a:lumMod val="75000"/>
                  </a:schemeClr>
                </a:solidFill>
              </a:rPr>
              <a:t>Fill in the blanks with the correct conjugation of the verbs in parenthesis.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1. Sara _____________ (</a:t>
            </a:r>
            <a:r>
              <a:rPr lang="en-US" sz="4000" err="1"/>
              <a:t>escribir</a:t>
            </a:r>
            <a:r>
              <a:rPr lang="en-US" sz="4000"/>
              <a:t>).</a:t>
            </a:r>
          </a:p>
          <a:p>
            <a:pPr eaLnBrk="1" hangingPunct="1"/>
            <a:r>
              <a:rPr lang="en-US" sz="4000"/>
              <a:t>2. Ana y </a:t>
            </a:r>
            <a:r>
              <a:rPr lang="en-US" sz="4000" err="1"/>
              <a:t>yo</a:t>
            </a:r>
            <a:r>
              <a:rPr lang="en-US" sz="4000"/>
              <a:t> ____________(</a:t>
            </a:r>
            <a:r>
              <a:rPr lang="en-US" sz="4000" err="1"/>
              <a:t>correr</a:t>
            </a:r>
            <a:r>
              <a:rPr lang="en-US" sz="4000"/>
              <a:t>).</a:t>
            </a:r>
          </a:p>
          <a:p>
            <a:pPr eaLnBrk="1" hangingPunct="1"/>
            <a:r>
              <a:rPr lang="en-US" sz="4000"/>
              <a:t>3. Las </a:t>
            </a:r>
            <a:r>
              <a:rPr lang="en-US" sz="4000" err="1"/>
              <a:t>chicas</a:t>
            </a:r>
            <a:r>
              <a:rPr lang="en-US" sz="4000"/>
              <a:t> ___________(leer).</a:t>
            </a:r>
          </a:p>
          <a:p>
            <a:pPr eaLnBrk="1" hangingPunct="1"/>
            <a:r>
              <a:rPr lang="en-US" sz="4000"/>
              <a:t>4. Pablo ____________ (</a:t>
            </a:r>
            <a:r>
              <a:rPr lang="en-US" sz="4000" err="1"/>
              <a:t>recibir</a:t>
            </a:r>
            <a:r>
              <a:rPr lang="en-US" sz="4000"/>
              <a:t>).</a:t>
            </a:r>
          </a:p>
          <a:p>
            <a:pPr eaLnBrk="1" hangingPunct="1"/>
            <a:r>
              <a:rPr lang="en-US" sz="4000"/>
              <a:t>5. </a:t>
            </a:r>
            <a:r>
              <a:rPr lang="en-US" sz="4000" err="1"/>
              <a:t>Yo</a:t>
            </a:r>
            <a:r>
              <a:rPr lang="en-US" sz="4000"/>
              <a:t> _____________ (</a:t>
            </a:r>
            <a:r>
              <a:rPr lang="en-US" sz="4000" err="1"/>
              <a:t>compartir</a:t>
            </a:r>
            <a:r>
              <a:rPr lang="en-US" sz="4000"/>
              <a:t>).</a:t>
            </a:r>
          </a:p>
          <a:p>
            <a:pPr eaLnBrk="1" hangingPunct="1"/>
            <a:r>
              <a:rPr lang="en-US" sz="4000"/>
              <a:t>6. </a:t>
            </a:r>
            <a:r>
              <a:rPr lang="en-US" sz="4000" err="1"/>
              <a:t>Tú</a:t>
            </a:r>
            <a:r>
              <a:rPr lang="en-US" sz="4000"/>
              <a:t> ___________ (comer).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62299" y="1636713"/>
            <a:ext cx="20551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escribe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000500" y="2361626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corremos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831978" y="3199596"/>
            <a:ext cx="1768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leen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70326" y="3937000"/>
            <a:ext cx="1539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recibe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915400" y="1865313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030071" y="4630322"/>
            <a:ext cx="2380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comparto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30071" y="5414101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comes</a:t>
            </a:r>
          </a:p>
        </p:txBody>
      </p:sp>
    </p:spTree>
    <p:extLst>
      <p:ext uri="{BB962C8B-B14F-4D97-AF65-F5344CB8AC3E}">
        <p14:creationId xmlns:p14="http://schemas.microsoft.com/office/powerpoint/2010/main" val="251084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1" grpId="0"/>
      <p:bldP spid="133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>
                <a:solidFill>
                  <a:schemeClr val="accent2">
                    <a:lumMod val="75000"/>
                  </a:schemeClr>
                </a:solidFill>
              </a:rPr>
              <a:t>Family Relationships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79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800080"/>
                </a:solidFill>
              </a:rPr>
              <a:t>Translate the following sentences:</a:t>
            </a:r>
            <a:br>
              <a:rPr lang="en-US" sz="4000">
                <a:solidFill>
                  <a:srgbClr val="800080"/>
                </a:solidFill>
              </a:rPr>
            </a:br>
            <a:endParaRPr lang="en-US" sz="4000">
              <a:solidFill>
                <a:srgbClr val="80008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1. Laura eats with her family.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Laura com</a:t>
            </a:r>
            <a:r>
              <a:rPr lang="en-US" b="1"/>
              <a:t>e</a:t>
            </a:r>
            <a:r>
              <a:rPr lang="en-US"/>
              <a:t> con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familia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2. </a:t>
            </a:r>
            <a:r>
              <a:rPr lang="en-US" err="1"/>
              <a:t>María</a:t>
            </a:r>
            <a:r>
              <a:rPr lang="en-US"/>
              <a:t> and I drink water.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err="1"/>
              <a:t>María</a:t>
            </a:r>
            <a:r>
              <a:rPr lang="en-US"/>
              <a:t> y </a:t>
            </a:r>
            <a:r>
              <a:rPr lang="en-US" err="1"/>
              <a:t>yo</a:t>
            </a:r>
            <a:r>
              <a:rPr lang="en-US"/>
              <a:t> </a:t>
            </a:r>
            <a:r>
              <a:rPr lang="en-US" err="1"/>
              <a:t>beb</a:t>
            </a:r>
            <a:r>
              <a:rPr lang="en-US" b="1" err="1"/>
              <a:t>emos</a:t>
            </a:r>
            <a:r>
              <a:rPr lang="en-US" b="1"/>
              <a:t> </a:t>
            </a:r>
            <a:r>
              <a:rPr lang="en-US" err="1"/>
              <a:t>agua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3. Sra. Thomas opens the door.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Sra. Thomas </a:t>
            </a:r>
            <a:r>
              <a:rPr lang="en-US" err="1"/>
              <a:t>abr</a:t>
            </a:r>
            <a:r>
              <a:rPr lang="en-US" b="1" err="1"/>
              <a:t>e</a:t>
            </a:r>
            <a:r>
              <a:rPr lang="en-US"/>
              <a:t> la </a:t>
            </a:r>
            <a:r>
              <a:rPr lang="en-US" err="1"/>
              <a:t>puerta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4. You learn in class.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err="1"/>
              <a:t>Tú</a:t>
            </a:r>
            <a:r>
              <a:rPr lang="en-US"/>
              <a:t> </a:t>
            </a:r>
            <a:r>
              <a:rPr lang="en-US" err="1"/>
              <a:t>aprend</a:t>
            </a:r>
            <a:r>
              <a:rPr lang="en-US" b="1" err="1"/>
              <a:t>es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clase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4895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79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800080"/>
                </a:solidFill>
              </a:rPr>
              <a:t>Translate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5. They describe their family.</a:t>
            </a:r>
          </a:p>
          <a:p>
            <a:pPr eaLnBrk="1" hangingPunct="1">
              <a:buFontTx/>
              <a:buNone/>
            </a:pPr>
            <a:r>
              <a:rPr lang="en-US" err="1"/>
              <a:t>Ellos</a:t>
            </a:r>
            <a:r>
              <a:rPr lang="en-US"/>
              <a:t>/</a:t>
            </a:r>
            <a:r>
              <a:rPr lang="en-US" err="1"/>
              <a:t>Ellas</a:t>
            </a:r>
            <a:r>
              <a:rPr lang="en-US"/>
              <a:t> </a:t>
            </a:r>
            <a:r>
              <a:rPr lang="en-US" err="1"/>
              <a:t>describ</a:t>
            </a:r>
            <a:r>
              <a:rPr lang="en-US" b="1" err="1"/>
              <a:t>en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familia</a:t>
            </a:r>
            <a:r>
              <a:rPr lang="en-US"/>
              <a:t>.</a:t>
            </a:r>
          </a:p>
          <a:p>
            <a:pPr eaLnBrk="1" hangingPunct="1"/>
            <a:r>
              <a:rPr lang="en-US"/>
              <a:t>6. All of you live in Georgia. </a:t>
            </a:r>
          </a:p>
          <a:p>
            <a:pPr eaLnBrk="1" hangingPunct="1">
              <a:buFontTx/>
              <a:buNone/>
            </a:pPr>
            <a:r>
              <a:rPr lang="en-US" err="1"/>
              <a:t>Ustedes</a:t>
            </a:r>
            <a:r>
              <a:rPr lang="en-US"/>
              <a:t> </a:t>
            </a:r>
            <a:r>
              <a:rPr lang="en-US" err="1"/>
              <a:t>viv</a:t>
            </a:r>
            <a:r>
              <a:rPr lang="en-US" b="1" err="1"/>
              <a:t>en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Georgia.</a:t>
            </a:r>
          </a:p>
          <a:p>
            <a:pPr eaLnBrk="1" hangingPunct="1">
              <a:buFontTx/>
              <a:buNone/>
            </a:pPr>
            <a:r>
              <a:rPr lang="en-US" err="1"/>
              <a:t>Vosotros</a:t>
            </a:r>
            <a:r>
              <a:rPr lang="en-US"/>
              <a:t> </a:t>
            </a:r>
            <a:r>
              <a:rPr lang="en-US" err="1"/>
              <a:t>vivís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Georgia.</a:t>
            </a:r>
          </a:p>
          <a:p>
            <a:pPr eaLnBrk="1" hangingPunct="1"/>
            <a:r>
              <a:rPr lang="en-US"/>
              <a:t>7. I write my words. </a:t>
            </a:r>
          </a:p>
          <a:p>
            <a:pPr eaLnBrk="1" hangingPunct="1">
              <a:buFontTx/>
              <a:buNone/>
            </a:pPr>
            <a:r>
              <a:rPr lang="en-US" err="1"/>
              <a:t>Yo</a:t>
            </a:r>
            <a:r>
              <a:rPr lang="en-US"/>
              <a:t> </a:t>
            </a:r>
            <a:r>
              <a:rPr lang="en-US" err="1"/>
              <a:t>escrib</a:t>
            </a:r>
            <a:r>
              <a:rPr lang="en-US" b="1" err="1"/>
              <a:t>o</a:t>
            </a:r>
            <a:r>
              <a:rPr lang="en-US"/>
              <a:t> </a:t>
            </a:r>
            <a:r>
              <a:rPr lang="en-US" err="1"/>
              <a:t>mis</a:t>
            </a:r>
            <a:r>
              <a:rPr lang="en-US"/>
              <a:t> palabras. 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08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err="1">
                <a:solidFill>
                  <a:schemeClr val="accent2">
                    <a:lumMod val="75000"/>
                  </a:schemeClr>
                </a:solidFill>
              </a:rPr>
              <a:t>Irregulares</a:t>
            </a:r>
            <a:endParaRPr lang="en-US" sz="66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000" b="1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8000" b="1" err="1">
                <a:solidFill>
                  <a:srgbClr val="ED31BC"/>
                </a:solidFill>
              </a:rPr>
              <a:t>Tener</a:t>
            </a:r>
            <a:r>
              <a:rPr lang="en-US" sz="8000" b="1">
                <a:solidFill>
                  <a:srgbClr val="ED31BC"/>
                </a:solidFill>
              </a:rPr>
              <a:t> y </a:t>
            </a:r>
            <a:r>
              <a:rPr lang="en-US" sz="8000" b="1" err="1">
                <a:solidFill>
                  <a:srgbClr val="ED31BC"/>
                </a:solidFill>
              </a:rPr>
              <a:t>Venir</a:t>
            </a:r>
            <a:endParaRPr lang="en-US" sz="8000" b="1">
              <a:solidFill>
                <a:srgbClr val="ED31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61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6600"/>
                </a:solidFill>
              </a:rPr>
              <a:t>The verb ‘</a:t>
            </a:r>
            <a:r>
              <a:rPr lang="en-US" err="1">
                <a:solidFill>
                  <a:srgbClr val="FF6600"/>
                </a:solidFill>
              </a:rPr>
              <a:t>tener</a:t>
            </a:r>
            <a:r>
              <a:rPr lang="en-US">
                <a:solidFill>
                  <a:srgbClr val="FF6600"/>
                </a:solidFill>
              </a:rPr>
              <a:t>’:to have</a:t>
            </a:r>
            <a:br>
              <a:rPr lang="en-US">
                <a:solidFill>
                  <a:srgbClr val="FF6600"/>
                </a:solidFill>
              </a:rPr>
            </a:br>
            <a:r>
              <a:rPr lang="en-US">
                <a:solidFill>
                  <a:srgbClr val="FF6600"/>
                </a:solidFill>
              </a:rPr>
              <a:t>(go verb / </a:t>
            </a:r>
            <a:r>
              <a:rPr lang="en-US" err="1">
                <a:solidFill>
                  <a:srgbClr val="FF6600"/>
                </a:solidFill>
              </a:rPr>
              <a:t>e→ie</a:t>
            </a:r>
            <a:r>
              <a:rPr lang="en-US">
                <a:solidFill>
                  <a:srgbClr val="FF6600"/>
                </a:solidFill>
              </a:rPr>
              <a:t> stem-changing verb)</a:t>
            </a:r>
          </a:p>
        </p:txBody>
      </p:sp>
      <p:graphicFrame>
        <p:nvGraphicFramePr>
          <p:cNvPr id="7188" name="Group 20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56012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ten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go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ten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emos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2800" b="0" i="0" u="sng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ten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éis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2800" b="0" i="0" u="sng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2800" b="0" i="0" u="sng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en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6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6600"/>
                </a:solidFill>
              </a:rPr>
              <a:t>The verb ‘</a:t>
            </a:r>
            <a:r>
              <a:rPr lang="en-US" err="1">
                <a:solidFill>
                  <a:srgbClr val="FF6600"/>
                </a:solidFill>
              </a:rPr>
              <a:t>venir</a:t>
            </a:r>
            <a:r>
              <a:rPr lang="en-US">
                <a:solidFill>
                  <a:srgbClr val="FF6600"/>
                </a:solidFill>
              </a:rPr>
              <a:t>’:to come</a:t>
            </a:r>
            <a:br>
              <a:rPr lang="en-US">
                <a:solidFill>
                  <a:srgbClr val="FF6600"/>
                </a:solidFill>
              </a:rPr>
            </a:br>
            <a:r>
              <a:rPr lang="en-US">
                <a:solidFill>
                  <a:srgbClr val="FF6600"/>
                </a:solidFill>
              </a:rPr>
              <a:t>(go verb / </a:t>
            </a:r>
            <a:r>
              <a:rPr lang="en-US" err="1">
                <a:solidFill>
                  <a:srgbClr val="FF6600"/>
                </a:solidFill>
              </a:rPr>
              <a:t>e→ie</a:t>
            </a:r>
            <a:r>
              <a:rPr lang="en-US">
                <a:solidFill>
                  <a:srgbClr val="FF6600"/>
                </a:solidFill>
              </a:rPr>
              <a:t> stem-changing verb)</a:t>
            </a:r>
          </a:p>
        </p:txBody>
      </p:sp>
      <p:graphicFrame>
        <p:nvGraphicFramePr>
          <p:cNvPr id="7188" name="Group 20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56012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ven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go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ven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imos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800" b="0" i="0" u="sng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ven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ís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0" u="sng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800" b="0" i="0" u="sng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en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99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CC3300"/>
                </a:solidFill>
              </a:rPr>
              <a:t>Fill in the blanks with the correct conjugation of the verbs in parenthesis.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1. Ana _____________ (</a:t>
            </a:r>
            <a:r>
              <a:rPr lang="en-US" sz="4000" err="1"/>
              <a:t>tener</a:t>
            </a:r>
            <a:r>
              <a:rPr lang="en-US" sz="4000"/>
              <a:t>).</a:t>
            </a:r>
          </a:p>
          <a:p>
            <a:pPr eaLnBrk="1" hangingPunct="1"/>
            <a:r>
              <a:rPr lang="en-US" sz="4000"/>
              <a:t>2. </a:t>
            </a:r>
            <a:r>
              <a:rPr lang="en-US" sz="4000" err="1"/>
              <a:t>Paco</a:t>
            </a:r>
            <a:r>
              <a:rPr lang="en-US" sz="4000"/>
              <a:t> y </a:t>
            </a:r>
            <a:r>
              <a:rPr lang="en-US" sz="4000" err="1"/>
              <a:t>tú</a:t>
            </a:r>
            <a:r>
              <a:rPr lang="en-US" sz="4000"/>
              <a:t>____________(</a:t>
            </a:r>
            <a:r>
              <a:rPr lang="en-US" sz="4000" err="1"/>
              <a:t>venir</a:t>
            </a:r>
            <a:r>
              <a:rPr lang="en-US" sz="4000"/>
              <a:t>).</a:t>
            </a:r>
          </a:p>
          <a:p>
            <a:pPr eaLnBrk="1" hangingPunct="1"/>
            <a:r>
              <a:rPr lang="en-US" sz="4000"/>
              <a:t>3. </a:t>
            </a:r>
            <a:r>
              <a:rPr lang="en-US" sz="4000" err="1"/>
              <a:t>Tú</a:t>
            </a:r>
            <a:r>
              <a:rPr lang="en-US" sz="4000"/>
              <a:t>___________(</a:t>
            </a:r>
            <a:r>
              <a:rPr lang="en-US" sz="4000" err="1"/>
              <a:t>tener</a:t>
            </a:r>
            <a:r>
              <a:rPr lang="en-US" sz="4000"/>
              <a:t>).</a:t>
            </a:r>
          </a:p>
          <a:p>
            <a:pPr eaLnBrk="1" hangingPunct="1"/>
            <a:r>
              <a:rPr lang="en-US" sz="4000"/>
              <a:t>4. Claudia y </a:t>
            </a:r>
            <a:r>
              <a:rPr lang="en-US" sz="4000" err="1"/>
              <a:t>yo</a:t>
            </a:r>
            <a:r>
              <a:rPr lang="en-US" sz="4000"/>
              <a:t> ____________ (</a:t>
            </a:r>
            <a:r>
              <a:rPr lang="en-US" sz="4000" err="1"/>
              <a:t>tener</a:t>
            </a:r>
            <a:r>
              <a:rPr lang="en-US" sz="4000"/>
              <a:t>).</a:t>
            </a:r>
          </a:p>
          <a:p>
            <a:pPr eaLnBrk="1" hangingPunct="1"/>
            <a:r>
              <a:rPr lang="en-US" sz="4000"/>
              <a:t>5. </a:t>
            </a:r>
            <a:r>
              <a:rPr lang="en-US" sz="4000" err="1"/>
              <a:t>Yo</a:t>
            </a:r>
            <a:r>
              <a:rPr lang="en-US" sz="4000"/>
              <a:t> _____________ (</a:t>
            </a:r>
            <a:r>
              <a:rPr lang="en-US" sz="4000" err="1"/>
              <a:t>venir</a:t>
            </a:r>
            <a:r>
              <a:rPr lang="en-US" sz="4000"/>
              <a:t>).</a:t>
            </a:r>
          </a:p>
          <a:p>
            <a:pPr eaLnBrk="1" hangingPunct="1"/>
            <a:r>
              <a:rPr lang="en-US" sz="4000"/>
              <a:t>6. </a:t>
            </a:r>
            <a:r>
              <a:rPr lang="en-US" sz="4000" err="1"/>
              <a:t>Vosotros</a:t>
            </a:r>
            <a:r>
              <a:rPr lang="en-US" sz="4000"/>
              <a:t> ___________ (</a:t>
            </a:r>
            <a:r>
              <a:rPr lang="en-US" sz="4000" err="1"/>
              <a:t>venir</a:t>
            </a:r>
            <a:r>
              <a:rPr lang="en-US" sz="4000"/>
              <a:t>).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62299" y="1636713"/>
            <a:ext cx="20551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tiene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000499" y="2361626"/>
            <a:ext cx="29919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vienen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venís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976282" y="3203586"/>
            <a:ext cx="1768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tienes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419166" y="3863182"/>
            <a:ext cx="19632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tenemos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915400" y="1865313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030071" y="4630322"/>
            <a:ext cx="2380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vengo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220136" y="5364738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venís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35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1" grpId="0"/>
      <p:bldP spid="133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8635" y="568552"/>
            <a:ext cx="10074729" cy="586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178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Expressions with </a:t>
            </a:r>
            <a:r>
              <a:rPr lang="en-US" err="1"/>
              <a:t>Tener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9714" y="1877785"/>
            <a:ext cx="10602686" cy="414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42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/>
              <a:t>Review handout with –</a:t>
            </a:r>
            <a:r>
              <a:rPr lang="en-US" err="1"/>
              <a:t>er</a:t>
            </a:r>
            <a:r>
              <a:rPr lang="en-US"/>
              <a:t> and –</a:t>
            </a:r>
            <a:r>
              <a:rPr lang="en-US" err="1"/>
              <a:t>ir</a:t>
            </a:r>
            <a:r>
              <a:rPr lang="en-US"/>
              <a:t> verb conjugations, possessive adjectives, and </a:t>
            </a:r>
            <a:r>
              <a:rPr lang="en-US" err="1"/>
              <a:t>tener</a:t>
            </a:r>
            <a:r>
              <a:rPr lang="en-US"/>
              <a:t>/</a:t>
            </a:r>
            <a:r>
              <a:rPr lang="en-US" err="1"/>
              <a:t>venir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00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7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>
                <a:solidFill>
                  <a:schemeClr val="accent1">
                    <a:lumMod val="50000"/>
                  </a:schemeClr>
                </a:solidFill>
              </a:rPr>
              <a:t>The verb </a:t>
            </a:r>
            <a:r>
              <a:rPr lang="en-US" sz="8000" b="1" err="1">
                <a:solidFill>
                  <a:schemeClr val="accent1">
                    <a:lumMod val="50000"/>
                  </a:schemeClr>
                </a:solidFill>
              </a:rPr>
              <a:t>ir</a:t>
            </a:r>
            <a:endParaRPr lang="en-US" sz="80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0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Fill in the blanks with the correct family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4789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padre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_____________ de mi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madre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madrastra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esposa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______________.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 son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padres de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tíos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hija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mi padre y mi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madre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_______________.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______________ de mi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tía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primo.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24300" y="1972583"/>
            <a:ext cx="2171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esposo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64829" y="2908755"/>
            <a:ext cx="2171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chemeClr val="accent2">
                    <a:lumMod val="75000"/>
                  </a:schemeClr>
                </a:solidFill>
              </a:rPr>
              <a:t>padre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9929" y="3818297"/>
            <a:ext cx="2171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abuelos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9371" y="4761327"/>
            <a:ext cx="24220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hermana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5628" y="5664011"/>
            <a:ext cx="2171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hijo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05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9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0" b="1" err="1"/>
              <a:t>Ir</a:t>
            </a:r>
            <a:endParaRPr lang="en-US" sz="8000" b="1"/>
          </a:p>
        </p:txBody>
      </p:sp>
      <p:graphicFrame>
        <p:nvGraphicFramePr>
          <p:cNvPr id="7206" name="Group 38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voy</a:t>
                      </a: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vamos</a:t>
                      </a: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kumimoji="0" lang="en-US" sz="60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vais</a:t>
                      </a: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va</a:t>
                      </a: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 Rounded MT Bold" pitchFamily="34" charset="0"/>
                        </a:rPr>
                        <a:t>van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75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rgbClr val="ED31BC"/>
                </a:solidFill>
              </a:rPr>
              <a:t>¡</a:t>
            </a:r>
            <a:r>
              <a:rPr lang="en-US" sz="6000" b="1" err="1">
                <a:solidFill>
                  <a:srgbClr val="ED31BC"/>
                </a:solidFill>
              </a:rPr>
              <a:t>Vamos</a:t>
            </a:r>
            <a:r>
              <a:rPr lang="en-US" sz="6000" b="1">
                <a:solidFill>
                  <a:srgbClr val="ED31BC"/>
                </a:solidFill>
              </a:rPr>
              <a:t> a </a:t>
            </a:r>
            <a:r>
              <a:rPr lang="en-US" sz="6000" b="1" err="1">
                <a:solidFill>
                  <a:srgbClr val="ED31BC"/>
                </a:solidFill>
              </a:rPr>
              <a:t>escribir</a:t>
            </a:r>
            <a:r>
              <a:rPr lang="en-US" sz="6000" b="1">
                <a:solidFill>
                  <a:srgbClr val="ED31BC"/>
                </a:solidFill>
              </a:rPr>
              <a:t> y </a:t>
            </a:r>
            <a:r>
              <a:rPr lang="en-US" sz="6000" b="1" err="1">
                <a:solidFill>
                  <a:srgbClr val="ED31BC"/>
                </a:solidFill>
              </a:rPr>
              <a:t>dibujar</a:t>
            </a:r>
            <a:r>
              <a:rPr lang="en-US" sz="6000" b="1">
                <a:solidFill>
                  <a:srgbClr val="ED31BC"/>
                </a:solidFill>
              </a:rPr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976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*Write at least 10 sentences about the places that you and others go to during the week and on the weekend. Use different forms of the verb ‘</a:t>
            </a:r>
            <a:r>
              <a:rPr lang="en-US" err="1"/>
              <a:t>ir</a:t>
            </a:r>
            <a:r>
              <a:rPr lang="en-US"/>
              <a:t>’.</a:t>
            </a:r>
          </a:p>
          <a:p>
            <a:pPr marL="0" indent="0">
              <a:buNone/>
            </a:pPr>
            <a:r>
              <a:rPr lang="en-US"/>
              <a:t>*Include the days and times that you go.</a:t>
            </a:r>
          </a:p>
          <a:p>
            <a:pPr marL="0" indent="0">
              <a:buNone/>
            </a:pPr>
            <a:r>
              <a:rPr lang="en-US"/>
              <a:t>*Include what you do at these places.</a:t>
            </a:r>
          </a:p>
          <a:p>
            <a:pPr marL="0" indent="0">
              <a:buNone/>
            </a:pPr>
            <a:r>
              <a:rPr lang="en-US"/>
              <a:t>*Include illustrations to go along with your sentences.</a:t>
            </a:r>
          </a:p>
          <a:p>
            <a:pPr marL="0" indent="0">
              <a:buNone/>
            </a:pPr>
            <a:r>
              <a:rPr lang="en-US" b="1" u="sng"/>
              <a:t>Example:</a:t>
            </a:r>
          </a:p>
          <a:p>
            <a:pPr marL="0" indent="0">
              <a:buNone/>
            </a:pPr>
            <a:r>
              <a:rPr lang="en-US" err="1"/>
              <a:t>Mi</a:t>
            </a:r>
            <a:r>
              <a:rPr lang="en-US"/>
              <a:t> </a:t>
            </a:r>
            <a:r>
              <a:rPr lang="en-US" err="1"/>
              <a:t>familia</a:t>
            </a:r>
            <a:r>
              <a:rPr lang="en-US"/>
              <a:t> y </a:t>
            </a:r>
            <a:r>
              <a:rPr lang="en-US" err="1"/>
              <a:t>yo</a:t>
            </a:r>
            <a:r>
              <a:rPr lang="en-US"/>
              <a:t> </a:t>
            </a:r>
            <a:r>
              <a:rPr lang="en-US" err="1"/>
              <a:t>vamos</a:t>
            </a:r>
            <a:r>
              <a:rPr lang="en-US"/>
              <a:t> al cine para </a:t>
            </a:r>
            <a:r>
              <a:rPr lang="en-US" err="1"/>
              <a:t>ver</a:t>
            </a:r>
            <a:r>
              <a:rPr lang="en-US"/>
              <a:t> </a:t>
            </a:r>
            <a:r>
              <a:rPr lang="en-US" err="1"/>
              <a:t>películas</a:t>
            </a:r>
            <a:r>
              <a:rPr lang="en-US"/>
              <a:t> </a:t>
            </a:r>
            <a:r>
              <a:rPr lang="en-US" err="1"/>
              <a:t>los</a:t>
            </a:r>
            <a:r>
              <a:rPr lang="en-US"/>
              <a:t> </a:t>
            </a:r>
            <a:r>
              <a:rPr lang="en-US" err="1"/>
              <a:t>sábados</a:t>
            </a:r>
            <a:r>
              <a:rPr lang="en-US"/>
              <a:t> a las </a:t>
            </a:r>
            <a:r>
              <a:rPr lang="en-US" err="1"/>
              <a:t>siete</a:t>
            </a:r>
            <a:r>
              <a:rPr lang="en-US"/>
              <a:t> y media de la </a:t>
            </a:r>
            <a:r>
              <a:rPr lang="en-US" err="1"/>
              <a:t>noche</a:t>
            </a:r>
            <a:r>
              <a:rPr lang="en-US"/>
              <a:t>. </a:t>
            </a:r>
          </a:p>
        </p:txBody>
      </p:sp>
      <p:pic>
        <p:nvPicPr>
          <p:cNvPr id="1026" name="Picture 2" descr="Image result for movie theatre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5562600"/>
            <a:ext cx="1152525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ovie theatre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0" y="5670550"/>
            <a:ext cx="167640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874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rgbClr val="ED31BC"/>
                </a:solidFill>
              </a:rPr>
              <a:t>More practice with </a:t>
            </a:r>
            <a:r>
              <a:rPr lang="en-US" sz="6000" b="1" err="1">
                <a:solidFill>
                  <a:srgbClr val="ED31BC"/>
                </a:solidFill>
              </a:rPr>
              <a:t>ir</a:t>
            </a:r>
            <a:endParaRPr lang="en-US" sz="6000" b="1">
              <a:solidFill>
                <a:srgbClr val="ED31B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/>
              <a:t>Handout: 4.1 Present tense of </a:t>
            </a:r>
            <a:r>
              <a:rPr lang="en-US" sz="4400" err="1"/>
              <a:t>ir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597444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752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9600">
                <a:solidFill>
                  <a:schemeClr val="accent2"/>
                </a:solidFill>
                <a:latin typeface="Comic Sans MS" panose="030F0702030302020204" pitchFamily="66" charset="0"/>
              </a:rPr>
              <a:t>STEM CHANGERS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4343400"/>
            <a:ext cx="8839200" cy="2133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6600">
                <a:solidFill>
                  <a:srgbClr val="FF6699"/>
                </a:solidFill>
                <a:latin typeface="Comic Sans MS" panose="030F0702030302020204" pitchFamily="66" charset="0"/>
              </a:rPr>
              <a:t>e-&gt;ie  </a:t>
            </a:r>
            <a:r>
              <a:rPr lang="en-US" altLang="en-US" sz="6600">
                <a:solidFill>
                  <a:srgbClr val="00B050"/>
                </a:solidFill>
                <a:latin typeface="Comic Sans MS" panose="030F0702030302020204" pitchFamily="66" charset="0"/>
              </a:rPr>
              <a:t>o-&gt;ue  </a:t>
            </a:r>
            <a:r>
              <a:rPr lang="en-US" altLang="en-US" sz="6600">
                <a:solidFill>
                  <a:srgbClr val="7030A0"/>
                </a:solidFill>
                <a:latin typeface="Comic Sans MS" panose="030F0702030302020204" pitchFamily="66" charset="0"/>
              </a:rPr>
              <a:t>e-&gt;i </a:t>
            </a:r>
            <a:r>
              <a:rPr lang="en-US" altLang="en-US" sz="6600">
                <a:solidFill>
                  <a:srgbClr val="FF0000"/>
                </a:solidFill>
                <a:latin typeface="Comic Sans MS" panose="030F0702030302020204" pitchFamily="66" charset="0"/>
              </a:rPr>
              <a:t>u-&gt;ue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6600">
                <a:solidFill>
                  <a:srgbClr val="FFC000"/>
                </a:solidFill>
                <a:latin typeface="Comic Sans MS" panose="030F0702030302020204" pitchFamily="66" charset="0"/>
              </a:rPr>
              <a:t>(inside the boot)</a:t>
            </a:r>
          </a:p>
        </p:txBody>
      </p:sp>
    </p:spTree>
    <p:extLst>
      <p:ext uri="{BB962C8B-B14F-4D97-AF65-F5344CB8AC3E}">
        <p14:creationId xmlns:p14="http://schemas.microsoft.com/office/powerpoint/2010/main" val="380565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ctrTitle"/>
          </p:nvPr>
        </p:nvSpPr>
        <p:spPr>
          <a:xfrm>
            <a:off x="1827213" y="2571751"/>
            <a:ext cx="7772400" cy="1470025"/>
          </a:xfrm>
        </p:spPr>
        <p:txBody>
          <a:bodyPr/>
          <a:lstStyle/>
          <a:p>
            <a:r>
              <a:rPr lang="en-US" altLang="en-US" sz="9600">
                <a:solidFill>
                  <a:srgbClr val="FF0000"/>
                </a:solidFill>
                <a:latin typeface="Comic Sans MS" panose="030F0702030302020204" pitchFamily="66" charset="0"/>
              </a:rPr>
              <a:t>E </a:t>
            </a:r>
            <a:r>
              <a:rPr lang="en-US" altLang="en-US" sz="960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IE</a:t>
            </a:r>
            <a:endParaRPr lang="en-US" altLang="en-US" sz="9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20987336">
            <a:off x="1747839" y="212725"/>
            <a:ext cx="3157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E87040"/>
                </a:solidFill>
                <a:latin typeface="Comic Sans MS" panose="030F0702030302020204" pitchFamily="66" charset="0"/>
              </a:rPr>
              <a:t>pref</a:t>
            </a:r>
            <a:r>
              <a:rPr lang="en-US" altLang="en-US" sz="6000" b="1" u="sng">
                <a:solidFill>
                  <a:srgbClr val="E8704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6000">
                <a:solidFill>
                  <a:srgbClr val="E87040"/>
                </a:solidFill>
                <a:latin typeface="Comic Sans MS" panose="030F0702030302020204" pitchFamily="66" charset="0"/>
              </a:rPr>
              <a:t>rir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343228">
            <a:off x="4945063" y="4629150"/>
            <a:ext cx="25701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E87040"/>
                </a:solidFill>
                <a:latin typeface="Comic Sans MS" panose="030F0702030302020204" pitchFamily="66" charset="0"/>
              </a:rPr>
              <a:t>querer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163555">
            <a:off x="1533525" y="3592513"/>
            <a:ext cx="32146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E87040"/>
                </a:solidFill>
                <a:latin typeface="Comic Sans MS" panose="030F0702030302020204" pitchFamily="66" charset="0"/>
              </a:rPr>
              <a:t>empezar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20016712">
            <a:off x="7404101" y="3429000"/>
            <a:ext cx="2632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E87040"/>
                </a:solidFill>
                <a:latin typeface="Comic Sans MS" panose="030F0702030302020204" pitchFamily="66" charset="0"/>
              </a:rPr>
              <a:t>perder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79650" y="5353051"/>
            <a:ext cx="25606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E87040"/>
                </a:solidFill>
                <a:latin typeface="Comic Sans MS" panose="030F0702030302020204" pitchFamily="66" charset="0"/>
              </a:rPr>
              <a:t>pensar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32276" y="1154113"/>
            <a:ext cx="3584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E87040"/>
                </a:solidFill>
                <a:latin typeface="Comic Sans MS" panose="030F0702030302020204" pitchFamily="66" charset="0"/>
              </a:rPr>
              <a:t>comenzar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742029">
            <a:off x="7699376" y="5448300"/>
            <a:ext cx="2506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E87040"/>
                </a:solidFill>
                <a:latin typeface="Comic Sans MS" panose="030F0702030302020204" pitchFamily="66" charset="0"/>
              </a:rPr>
              <a:t>cerrar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220782">
            <a:off x="7121526" y="100013"/>
            <a:ext cx="34385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E87040"/>
                </a:solidFill>
                <a:latin typeface="Comic Sans MS" panose="030F0702030302020204" pitchFamily="66" charset="0"/>
              </a:rPr>
              <a:t>entender</a:t>
            </a:r>
          </a:p>
        </p:txBody>
      </p:sp>
    </p:spTree>
    <p:extLst>
      <p:ext uri="{BB962C8B-B14F-4D97-AF65-F5344CB8AC3E}">
        <p14:creationId xmlns:p14="http://schemas.microsoft.com/office/powerpoint/2010/main" val="222608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PREF</a:t>
            </a:r>
            <a:r>
              <a:rPr lang="en-US" altLang="en-US" sz="6600" u="sng">
                <a:solidFill>
                  <a:srgbClr val="FF6699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RIR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981200"/>
            <a:ext cx="4191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 pref</a:t>
            </a: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6000" u="sng">
                <a:solidFill>
                  <a:schemeClr val="accent2"/>
                </a:solidFill>
                <a:latin typeface="Comic Sans MS" panose="030F0702030302020204" pitchFamily="66" charset="0"/>
              </a:rPr>
              <a:t>o</a:t>
            </a:r>
          </a:p>
          <a:p>
            <a:pPr marL="0" indent="0" eaLnBrk="1" hangingPunct="1">
              <a:buNone/>
            </a:pP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 pref</a:t>
            </a: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6000" u="sng">
                <a:solidFill>
                  <a:schemeClr val="accent2"/>
                </a:solidFill>
                <a:latin typeface="Comic Sans MS" panose="030F0702030302020204" pitchFamily="66" charset="0"/>
              </a:rPr>
              <a:t>es</a:t>
            </a:r>
          </a:p>
          <a:p>
            <a:pPr marL="0" indent="0" eaLnBrk="1" hangingPunct="1">
              <a:buNone/>
            </a:pP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 pref</a:t>
            </a: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6000" u="sng">
                <a:solidFill>
                  <a:schemeClr val="accent2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43600" y="1981200"/>
            <a:ext cx="4724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prefer</a:t>
            </a:r>
            <a:r>
              <a:rPr lang="en-US" sz="6000" b="1" u="sng" err="1">
                <a:solidFill>
                  <a:schemeClr val="accent1"/>
                </a:solidFill>
                <a:latin typeface="Comic Sans MS" pitchFamily="66" charset="0"/>
              </a:rPr>
              <a:t>imos</a:t>
            </a:r>
            <a:endParaRPr lang="en-US" sz="6000" b="1" u="sng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prefer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ís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pref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en</a:t>
            </a:r>
            <a:endParaRPr lang="en-US" u="sng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057400" y="19050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5867400" y="1905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5867400" y="42672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0058400" y="4267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2057400" y="5638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971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4114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209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209800" y="6019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7848601" y="533400"/>
            <a:ext cx="26400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to prefer</a:t>
            </a:r>
          </a:p>
        </p:txBody>
      </p:sp>
    </p:spTree>
    <p:extLst>
      <p:ext uri="{BB962C8B-B14F-4D97-AF65-F5344CB8AC3E}">
        <p14:creationId xmlns:p14="http://schemas.microsoft.com/office/powerpoint/2010/main" val="237732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2" grpId="0" build="p" autoUpdateAnimBg="0"/>
      <p:bldP spid="2254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QU</a:t>
            </a:r>
            <a:r>
              <a:rPr lang="en-US" altLang="en-US" sz="6600" u="sng">
                <a:solidFill>
                  <a:srgbClr val="FF6699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RER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      </a:t>
            </a:r>
            <a:r>
              <a:rPr lang="en-US" altLang="en-US" sz="6000" err="1">
                <a:solidFill>
                  <a:schemeClr val="accent2"/>
                </a:solidFill>
                <a:latin typeface="Comic Sans MS" panose="030F0702030302020204" pitchFamily="66" charset="0"/>
              </a:rPr>
              <a:t>qu</a:t>
            </a:r>
            <a:r>
              <a:rPr lang="en-US" altLang="en-US" sz="6000" err="1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6000" err="1">
                <a:solidFill>
                  <a:schemeClr val="accent2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6000" u="sng" err="1">
                <a:solidFill>
                  <a:schemeClr val="accent2"/>
                </a:solidFill>
                <a:latin typeface="Comic Sans MS" panose="030F0702030302020204" pitchFamily="66" charset="0"/>
              </a:rPr>
              <a:t>o</a:t>
            </a:r>
            <a:endParaRPr lang="en-US" altLang="en-US" sz="6000" u="sng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      </a:t>
            </a:r>
            <a:r>
              <a:rPr lang="en-US" altLang="en-US" sz="6000" err="1">
                <a:solidFill>
                  <a:schemeClr val="accent2"/>
                </a:solidFill>
                <a:latin typeface="Comic Sans MS" panose="030F0702030302020204" pitchFamily="66" charset="0"/>
              </a:rPr>
              <a:t>qu</a:t>
            </a:r>
            <a:r>
              <a:rPr lang="en-US" altLang="en-US" sz="6000" err="1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6000" err="1">
                <a:solidFill>
                  <a:schemeClr val="accent2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6000" u="sng" err="1">
                <a:solidFill>
                  <a:schemeClr val="accent2"/>
                </a:solidFill>
                <a:latin typeface="Comic Sans MS" panose="030F0702030302020204" pitchFamily="66" charset="0"/>
              </a:rPr>
              <a:t>es</a:t>
            </a:r>
            <a:endParaRPr lang="en-US" altLang="en-US" sz="6000" u="sng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      </a:t>
            </a:r>
            <a:r>
              <a:rPr lang="en-US" altLang="en-US" sz="6000" err="1">
                <a:solidFill>
                  <a:schemeClr val="accent2"/>
                </a:solidFill>
                <a:latin typeface="Comic Sans MS" panose="030F0702030302020204" pitchFamily="66" charset="0"/>
              </a:rPr>
              <a:t>qu</a:t>
            </a:r>
            <a:r>
              <a:rPr lang="en-US" altLang="en-US" sz="6000" err="1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6000" err="1">
                <a:solidFill>
                  <a:schemeClr val="accent2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6000" u="sng" err="1">
                <a:solidFill>
                  <a:schemeClr val="accent2"/>
                </a:solidFill>
                <a:latin typeface="Comic Sans MS" panose="030F0702030302020204" pitchFamily="66" charset="0"/>
              </a:rPr>
              <a:t>e</a:t>
            </a:r>
            <a:endParaRPr lang="en-US" altLang="en-US" sz="6000" u="sng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81200"/>
            <a:ext cx="41910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quer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emos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quer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éis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qu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en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057400" y="19050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5562600" y="1905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562600" y="42672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0058400" y="4267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057400" y="5638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971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114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209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2209800" y="6019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8213726" y="568325"/>
            <a:ext cx="21320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to want</a:t>
            </a:r>
          </a:p>
        </p:txBody>
      </p:sp>
    </p:spTree>
    <p:extLst>
      <p:ext uri="{BB962C8B-B14F-4D97-AF65-F5344CB8AC3E}">
        <p14:creationId xmlns:p14="http://schemas.microsoft.com/office/powerpoint/2010/main" val="24549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build="p" autoUpdateAnimBg="0"/>
      <p:bldP spid="2356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9600">
                <a:solidFill>
                  <a:srgbClr val="FF0000"/>
                </a:solidFill>
                <a:latin typeface="Comic Sans MS" panose="030F0702030302020204" pitchFamily="66" charset="0"/>
              </a:rPr>
              <a:t>O </a:t>
            </a:r>
            <a:r>
              <a:rPr lang="en-US" altLang="en-US" sz="960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UE</a:t>
            </a:r>
            <a:endParaRPr lang="en-US" altLang="en-US" sz="9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20987336">
            <a:off x="1965326" y="220663"/>
            <a:ext cx="2244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0070C0"/>
                </a:solidFill>
                <a:latin typeface="Comic Sans MS" panose="030F0702030302020204" pitchFamily="66" charset="0"/>
              </a:rPr>
              <a:t>poder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751615">
            <a:off x="7153276" y="350838"/>
            <a:ext cx="33385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0070C0"/>
                </a:solidFill>
                <a:latin typeface="Comic Sans MS" panose="030F0702030302020204" pitchFamily="66" charset="0"/>
              </a:rPr>
              <a:t>almorzar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410754">
            <a:off x="3937001" y="4433888"/>
            <a:ext cx="25955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0070C0"/>
                </a:solidFill>
                <a:latin typeface="Comic Sans MS" panose="030F0702030302020204" pitchFamily="66" charset="0"/>
              </a:rPr>
              <a:t>dormir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rot="21218143">
            <a:off x="1944689" y="3419475"/>
            <a:ext cx="30575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0070C0"/>
                </a:solidFill>
                <a:latin typeface="Comic Sans MS" panose="030F0702030302020204" pitchFamily="66" charset="0"/>
              </a:rPr>
              <a:t>mostrar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21218143">
            <a:off x="4244976" y="920750"/>
            <a:ext cx="25130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0070C0"/>
                </a:solidFill>
                <a:latin typeface="Comic Sans MS" panose="030F0702030302020204" pitchFamily="66" charset="0"/>
              </a:rPr>
              <a:t>contar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21218143">
            <a:off x="6751638" y="3490913"/>
            <a:ext cx="33639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0070C0"/>
                </a:solidFill>
                <a:latin typeface="Comic Sans MS" panose="030F0702030302020204" pitchFamily="66" charset="0"/>
              </a:rPr>
              <a:t>recordar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21218143">
            <a:off x="2125664" y="5702300"/>
            <a:ext cx="23383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0070C0"/>
                </a:solidFill>
                <a:latin typeface="Comic Sans MS" panose="030F0702030302020204" pitchFamily="66" charset="0"/>
              </a:rPr>
              <a:t>volver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21218143">
            <a:off x="6408738" y="5230813"/>
            <a:ext cx="3708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0070C0"/>
                </a:solidFill>
                <a:latin typeface="Comic Sans MS" panose="030F0702030302020204" pitchFamily="66" charset="0"/>
              </a:rPr>
              <a:t>encontrar</a:t>
            </a:r>
          </a:p>
        </p:txBody>
      </p:sp>
    </p:spTree>
    <p:extLst>
      <p:ext uri="{BB962C8B-B14F-4D97-AF65-F5344CB8AC3E}">
        <p14:creationId xmlns:p14="http://schemas.microsoft.com/office/powerpoint/2010/main" val="42735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P</a:t>
            </a:r>
            <a:r>
              <a:rPr lang="en-US" altLang="en-US" sz="6600" u="sng">
                <a:solidFill>
                  <a:srgbClr val="FF6699"/>
                </a:solidFill>
                <a:latin typeface="Comic Sans MS" panose="030F0702030302020204" pitchFamily="66" charset="0"/>
              </a:rPr>
              <a:t>O</a:t>
            </a:r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DER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ue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o</a:t>
            </a: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ue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es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ue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981200"/>
            <a:ext cx="46482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pod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emos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pod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éis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ue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en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057400" y="1905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6019800" y="1905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6019800" y="4267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10058400" y="4267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2057400" y="5638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971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114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209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209800" y="6019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7853364" y="568325"/>
            <a:ext cx="28146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to be able</a:t>
            </a:r>
          </a:p>
        </p:txBody>
      </p:sp>
    </p:spTree>
    <p:extLst>
      <p:ext uri="{BB962C8B-B14F-4D97-AF65-F5344CB8AC3E}">
        <p14:creationId xmlns:p14="http://schemas.microsoft.com/office/powerpoint/2010/main" val="120647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build="p" autoUpdateAnimBg="0"/>
      <p:bldP spid="2868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ALM</a:t>
            </a:r>
            <a:r>
              <a:rPr lang="en-US" altLang="en-US" sz="6600" u="sng">
                <a:solidFill>
                  <a:srgbClr val="FF6699"/>
                </a:solidFill>
                <a:latin typeface="Comic Sans MS" panose="030F0702030302020204" pitchFamily="66" charset="0"/>
              </a:rPr>
              <a:t>O</a:t>
            </a:r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RZAR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981200"/>
            <a:ext cx="3810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alm</a:t>
            </a: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rz</a:t>
            </a:r>
            <a:r>
              <a:rPr lang="en-US" altLang="en-US" sz="6000" u="sng">
                <a:solidFill>
                  <a:schemeClr val="accent2"/>
                </a:solidFill>
                <a:latin typeface="Comic Sans MS" panose="030F0702030302020204" pitchFamily="66" charset="0"/>
              </a:rPr>
              <a:t>o</a:t>
            </a:r>
          </a:p>
          <a:p>
            <a:pPr marL="0" indent="0" eaLnBrk="1" hangingPunct="1">
              <a:buNone/>
            </a:pP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alm</a:t>
            </a: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rzas</a:t>
            </a:r>
            <a:endParaRPr lang="en-US" altLang="en-US" sz="6000" u="sng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alm</a:t>
            </a: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6000">
                <a:solidFill>
                  <a:schemeClr val="accent2"/>
                </a:solidFill>
                <a:latin typeface="Comic Sans MS" panose="030F0702030302020204" pitchFamily="66" charset="0"/>
              </a:rPr>
              <a:t>rz</a:t>
            </a:r>
            <a:r>
              <a:rPr lang="en-US" altLang="en-US" sz="6000" u="sng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57900" y="1981200"/>
            <a:ext cx="44958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almorz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amos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almorz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áis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alm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ue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rz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an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2057400" y="19050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5791200" y="1905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5791200" y="42672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10058400" y="4267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2057400" y="5638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2971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114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2209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2209800" y="6019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256588" y="228601"/>
            <a:ext cx="194786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to eat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203523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75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build="p" autoUpdateAnimBg="0"/>
      <p:bldP spid="4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Fill in the blanks with the correct family member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243"/>
            <a:ext cx="10515600" cy="5143500"/>
          </a:xfrm>
        </p:spPr>
        <p:txBody>
          <a:bodyPr>
            <a:normAutofit fontScale="85000" lnSpcReduction="10000"/>
          </a:bodyPr>
          <a:lstStyle/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El _______________ de mi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hermana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cuñado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La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madre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mi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abuela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_______________.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madre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mi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esposo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_______________________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hijo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mi padre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hijo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mi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madre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soy la ______________de mi </a:t>
            </a:r>
            <a:r>
              <a:rPr lang="en-US" sz="33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abuela</a:t>
            </a:r>
            <a:r>
              <a:rPr lang="en-US" sz="33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02085" y="2394085"/>
            <a:ext cx="25744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bisabuela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9237" y="1624644"/>
            <a:ext cx="2171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esposo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3858" y="3163526"/>
            <a:ext cx="2171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suegra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6900" y="3976639"/>
            <a:ext cx="4256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medio</a:t>
            </a:r>
            <a:r>
              <a:rPr lang="en-US" sz="4400" b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hermano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5393" y="5555657"/>
            <a:ext cx="2171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err="1">
                <a:solidFill>
                  <a:schemeClr val="accent2">
                    <a:lumMod val="75000"/>
                  </a:schemeClr>
                </a:solidFill>
              </a:rPr>
              <a:t>nieta</a:t>
            </a:r>
            <a:endParaRPr 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8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9600">
                <a:solidFill>
                  <a:srgbClr val="FF0000"/>
                </a:solidFill>
                <a:latin typeface="Comic Sans MS" panose="030F0702030302020204" pitchFamily="66" charset="0"/>
              </a:rPr>
              <a:t>E </a:t>
            </a:r>
            <a:r>
              <a:rPr lang="en-US" altLang="en-US" sz="960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</a:t>
            </a:r>
            <a:endParaRPr lang="en-US" altLang="en-US" sz="9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20987336">
            <a:off x="2093914" y="723900"/>
            <a:ext cx="2759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rep</a:t>
            </a:r>
            <a:r>
              <a:rPr lang="en-US" altLang="en-US" sz="6000" b="1" u="sng">
                <a:solidFill>
                  <a:srgbClr val="FF6699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tir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751615">
            <a:off x="7413625" y="647700"/>
            <a:ext cx="2039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6000" err="1">
                <a:solidFill>
                  <a:srgbClr val="2D2DB9"/>
                </a:solidFill>
                <a:latin typeface="Comic Sans MS" panose="030F0702030302020204" pitchFamily="66" charset="0"/>
              </a:rPr>
              <a:t>decir</a:t>
            </a:r>
            <a:endParaRPr lang="en-US" altLang="en-US" sz="6000">
              <a:solidFill>
                <a:srgbClr val="2D2DB9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21218143">
            <a:off x="1954213" y="3968751"/>
            <a:ext cx="2057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pedir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742029">
            <a:off x="4652964" y="5180013"/>
            <a:ext cx="2378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6000" err="1">
                <a:solidFill>
                  <a:srgbClr val="2D2DB9"/>
                </a:solidFill>
                <a:latin typeface="Comic Sans MS" panose="030F0702030302020204" pitchFamily="66" charset="0"/>
              </a:rPr>
              <a:t>seguir</a:t>
            </a:r>
            <a:endParaRPr lang="en-US" altLang="en-US" sz="6000">
              <a:solidFill>
                <a:srgbClr val="2D2DB9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rot="494446">
            <a:off x="6697663" y="3721100"/>
            <a:ext cx="3579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6000" err="1">
                <a:solidFill>
                  <a:srgbClr val="2D2DB9"/>
                </a:solidFill>
                <a:latin typeface="Comic Sans MS" panose="030F0702030302020204" pitchFamily="66" charset="0"/>
              </a:rPr>
              <a:t>conseguir</a:t>
            </a:r>
            <a:endParaRPr lang="en-US" altLang="en-US" sz="6000">
              <a:solidFill>
                <a:srgbClr val="2D2DB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70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P</a:t>
            </a:r>
            <a:r>
              <a:rPr lang="en-US" altLang="en-US" sz="6600" u="sng">
                <a:solidFill>
                  <a:srgbClr val="FF6699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DIR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o</a:t>
            </a: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es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981200"/>
            <a:ext cx="46482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ped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imos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ped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ís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en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057400" y="1905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019800" y="1905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6019800" y="4267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10058400" y="4267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2057400" y="5638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971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114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2209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2209800" y="6019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7696201" y="563564"/>
            <a:ext cx="28051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to ask for</a:t>
            </a:r>
          </a:p>
        </p:txBody>
      </p:sp>
    </p:spTree>
    <p:extLst>
      <p:ext uri="{BB962C8B-B14F-4D97-AF65-F5344CB8AC3E}">
        <p14:creationId xmlns:p14="http://schemas.microsoft.com/office/powerpoint/2010/main" val="284119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build="p" autoUpdateAnimBg="0"/>
      <p:bldP spid="2868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REP</a:t>
            </a:r>
            <a:r>
              <a:rPr lang="en-US" altLang="en-US" sz="6600" u="sng">
                <a:solidFill>
                  <a:srgbClr val="FF6699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TIR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rep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t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o</a:t>
            </a: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rep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t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es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rep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t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981200"/>
            <a:ext cx="46482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repet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imos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repet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ís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rep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t</a:t>
            </a:r>
            <a:r>
              <a:rPr lang="en-US" sz="6000" u="sng" err="1">
                <a:solidFill>
                  <a:schemeClr val="accent2"/>
                </a:solidFill>
                <a:latin typeface="Comic Sans MS" pitchFamily="66" charset="0"/>
              </a:rPr>
              <a:t>en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057400" y="1905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019800" y="1905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6019800" y="4267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0058400" y="4267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2057400" y="5638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2971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114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2209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2209800" y="6019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7940675" y="563564"/>
            <a:ext cx="26622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to repeat</a:t>
            </a:r>
          </a:p>
        </p:txBody>
      </p:sp>
    </p:spTree>
    <p:extLst>
      <p:ext uri="{BB962C8B-B14F-4D97-AF65-F5344CB8AC3E}">
        <p14:creationId xmlns:p14="http://schemas.microsoft.com/office/powerpoint/2010/main" val="186074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build="p" autoUpdateAnimBg="0"/>
      <p:bldP spid="2868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Decir </a:t>
            </a:r>
            <a:r>
              <a:rPr lang="en-US" altLang="en-US" sz="2000">
                <a:solidFill>
                  <a:schemeClr val="accent1"/>
                </a:solidFill>
                <a:latin typeface="Comic Sans MS" panose="030F0702030302020204" pitchFamily="66" charset="0"/>
              </a:rPr>
              <a:t>(irregular in the ‘yo’ form)</a:t>
            </a:r>
            <a:endParaRPr lang="en-US" altLang="en-US" sz="2000" u="sng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go</a:t>
            </a: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d</a:t>
            </a:r>
            <a:r>
              <a:rPr lang="en-US" sz="6000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ces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d</a:t>
            </a:r>
            <a:r>
              <a:rPr lang="en-US" sz="6000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ce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981200"/>
            <a:ext cx="46482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dec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imos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dec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ís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d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cen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057400" y="1905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6019800" y="1905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6019800" y="4267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0058400" y="4267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2057400" y="5638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971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4114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2209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2209800" y="6019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7940675" y="563564"/>
            <a:ext cx="1771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to say</a:t>
            </a:r>
          </a:p>
        </p:txBody>
      </p:sp>
    </p:spTree>
    <p:extLst>
      <p:ext uri="{BB962C8B-B14F-4D97-AF65-F5344CB8AC3E}">
        <p14:creationId xmlns:p14="http://schemas.microsoft.com/office/powerpoint/2010/main" val="285230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build="p" autoUpdateAnimBg="0"/>
      <p:bldP spid="2868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u="sng">
                <a:solidFill>
                  <a:schemeClr val="accent1"/>
                </a:solidFill>
                <a:latin typeface="Comic Sans MS" panose="030F0702030302020204" pitchFamily="66" charset="0"/>
              </a:rPr>
              <a:t>SEGUIR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go</a:t>
            </a: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gues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gue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981200"/>
            <a:ext cx="46482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segu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imos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segu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ís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i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guen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057400" y="1905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6019800" y="1905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6019800" y="4267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0058400" y="4267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2057400" y="5638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971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4114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2209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2209800" y="6019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7940675" y="563563"/>
            <a:ext cx="248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to follow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i="1">
                <a:solidFill>
                  <a:srgbClr val="CC66FF"/>
                </a:solidFill>
                <a:latin typeface="Comic Sans MS" panose="030F0702030302020204" pitchFamily="66" charset="0"/>
              </a:rPr>
              <a:t>(‘go’ verb)</a:t>
            </a:r>
          </a:p>
        </p:txBody>
      </p:sp>
    </p:spTree>
    <p:extLst>
      <p:ext uri="{BB962C8B-B14F-4D97-AF65-F5344CB8AC3E}">
        <p14:creationId xmlns:p14="http://schemas.microsoft.com/office/powerpoint/2010/main" val="283887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build="p" autoUpdateAnimBg="0"/>
      <p:bldP spid="2868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F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9600">
                <a:solidFill>
                  <a:srgbClr val="FF0000"/>
                </a:solidFill>
                <a:latin typeface="Comic Sans MS" panose="030F0702030302020204" pitchFamily="66" charset="0"/>
              </a:rPr>
              <a:t>u </a:t>
            </a:r>
            <a:r>
              <a:rPr lang="en-US" altLang="en-US" sz="960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ue</a:t>
            </a:r>
            <a:endParaRPr lang="en-US" altLang="en-US" sz="9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20987336">
            <a:off x="2698750" y="998538"/>
            <a:ext cx="20701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j</a:t>
            </a:r>
            <a:r>
              <a:rPr lang="en-US" altLang="en-US" sz="6000" b="1" u="sng">
                <a:solidFill>
                  <a:srgbClr val="FF6699"/>
                </a:solidFill>
                <a:latin typeface="Comic Sans MS" panose="030F0702030302020204" pitchFamily="66" charset="0"/>
              </a:rPr>
              <a:t>u</a:t>
            </a:r>
            <a:r>
              <a:rPr lang="en-US" altLang="en-US" sz="6000">
                <a:solidFill>
                  <a:srgbClr val="FF6699"/>
                </a:solidFill>
                <a:latin typeface="Comic Sans MS" panose="030F0702030302020204" pitchFamily="66" charset="0"/>
              </a:rPr>
              <a:t>gar</a:t>
            </a:r>
          </a:p>
        </p:txBody>
      </p:sp>
    </p:spTree>
    <p:extLst>
      <p:ext uri="{BB962C8B-B14F-4D97-AF65-F5344CB8AC3E}">
        <p14:creationId xmlns:p14="http://schemas.microsoft.com/office/powerpoint/2010/main" val="348258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2F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b="1" u="sng">
                <a:solidFill>
                  <a:srgbClr val="FF6699"/>
                </a:solidFill>
                <a:latin typeface="Comic Sans MS" panose="030F0702030302020204" pitchFamily="66" charset="0"/>
              </a:rPr>
              <a:t>JUGAR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j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ue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go</a:t>
            </a: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j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ue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gas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    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j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ue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ga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6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981200"/>
            <a:ext cx="46482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juga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mos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600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1"/>
                </a:solidFill>
                <a:latin typeface="Comic Sans MS" pitchFamily="66" charset="0"/>
              </a:rPr>
              <a:t>juga</a:t>
            </a:r>
            <a:r>
              <a:rPr lang="en-US" sz="6000" u="sng" err="1">
                <a:solidFill>
                  <a:schemeClr val="accent1"/>
                </a:solidFill>
                <a:latin typeface="Comic Sans MS" pitchFamily="66" charset="0"/>
              </a:rPr>
              <a:t>ís</a:t>
            </a:r>
            <a:endParaRPr lang="en-US" sz="6000" u="sng">
              <a:solidFill>
                <a:schemeClr val="accent1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  <a:defRPr/>
            </a:pPr>
            <a:r>
              <a:rPr lang="en-US" sz="6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j</a:t>
            </a:r>
            <a:r>
              <a:rPr lang="en-US" sz="6000" err="1">
                <a:solidFill>
                  <a:srgbClr val="FF6699"/>
                </a:solidFill>
                <a:latin typeface="Comic Sans MS" pitchFamily="66" charset="0"/>
              </a:rPr>
              <a:t>ue</a:t>
            </a:r>
            <a:r>
              <a:rPr lang="en-US" sz="6000" err="1">
                <a:solidFill>
                  <a:schemeClr val="accent2"/>
                </a:solidFill>
                <a:latin typeface="Comic Sans MS" pitchFamily="66" charset="0"/>
              </a:rPr>
              <a:t>gan</a:t>
            </a:r>
            <a:endParaRPr lang="en-US" sz="6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2057400" y="1905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6019800" y="1905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6019800" y="4267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0058400" y="4267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2057400" y="5638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2057400" y="1905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2971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4114800" y="762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2209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029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2209800" y="6019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7940676" y="563563"/>
            <a:ext cx="1952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i="1">
                <a:solidFill>
                  <a:srgbClr val="CC66FF"/>
                </a:solidFill>
                <a:latin typeface="Comic Sans MS" panose="030F0702030302020204" pitchFamily="66" charset="0"/>
              </a:rPr>
              <a:t>to play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i="1">
              <a:solidFill>
                <a:srgbClr val="CC66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5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build="p" autoUpdateAnimBg="0"/>
      <p:bldP spid="2868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>
                <a:solidFill>
                  <a:srgbClr val="ED31BC"/>
                </a:solidFill>
              </a:rPr>
              <a:t>¡</a:t>
            </a:r>
            <a:r>
              <a:rPr lang="en-US" sz="6600" err="1">
                <a:solidFill>
                  <a:srgbClr val="ED31BC"/>
                </a:solidFill>
              </a:rPr>
              <a:t>Vamos</a:t>
            </a:r>
            <a:r>
              <a:rPr lang="en-US" sz="6600">
                <a:solidFill>
                  <a:srgbClr val="ED31BC"/>
                </a:solidFill>
              </a:rPr>
              <a:t> a </a:t>
            </a:r>
            <a:r>
              <a:rPr lang="en-US" sz="6600" err="1">
                <a:solidFill>
                  <a:srgbClr val="ED31BC"/>
                </a:solidFill>
              </a:rPr>
              <a:t>practicar</a:t>
            </a:r>
            <a:r>
              <a:rPr lang="en-US" sz="6600">
                <a:solidFill>
                  <a:srgbClr val="ED31BC"/>
                </a:solidFill>
              </a:rPr>
              <a:t>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/>
              <a:t>Handout for conjugation practice</a:t>
            </a:r>
          </a:p>
        </p:txBody>
      </p:sp>
    </p:spTree>
    <p:extLst>
      <p:ext uri="{BB962C8B-B14F-4D97-AF65-F5344CB8AC3E}">
        <p14:creationId xmlns:p14="http://schemas.microsoft.com/office/powerpoint/2010/main" val="9398160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481013"/>
            <a:ext cx="25844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1. p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nso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0" y="1293813"/>
            <a:ext cx="30289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2. d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rme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46226" y="2225675"/>
            <a:ext cx="29813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3. rep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ten</a:t>
            </a:r>
            <a:endParaRPr lang="en-US" altLang="en-US" sz="48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6226" y="3055938"/>
            <a:ext cx="36099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4. queremos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00200" y="3962401"/>
            <a:ext cx="3760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5. alm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rzas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77001" y="533401"/>
            <a:ext cx="33385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6. pref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ro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77001" y="1373188"/>
            <a:ext cx="33512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7. podemos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491289" y="2252663"/>
            <a:ext cx="2098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8. p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de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518276" y="3132138"/>
            <a:ext cx="23860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9. d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ces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500813" y="4056063"/>
            <a:ext cx="37973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10. emp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zan</a:t>
            </a:r>
            <a:endParaRPr lang="en-US" altLang="en-US" sz="4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6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1" y="481013"/>
            <a:ext cx="2625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11. j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ga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1" y="1293813"/>
            <a:ext cx="29178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12. c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rro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46226" y="2225675"/>
            <a:ext cx="30765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13. c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nta</a:t>
            </a:r>
            <a:endParaRPr lang="en-US" altLang="en-US" sz="48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6225" y="3055938"/>
            <a:ext cx="3771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14. com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nza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00201" y="3962401"/>
            <a:ext cx="40560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15. rec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rdas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096000" y="685801"/>
            <a:ext cx="2376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16. p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de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96000" y="1422401"/>
            <a:ext cx="32591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17. v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lven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072189" y="2179638"/>
            <a:ext cx="3260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18. cons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go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038851" y="3041651"/>
            <a:ext cx="3332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19. p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ie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rden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072188" y="3889375"/>
            <a:ext cx="4451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20. enc</a:t>
            </a:r>
            <a:r>
              <a:rPr lang="en-US" altLang="en-US" sz="4800">
                <a:solidFill>
                  <a:srgbClr val="FF6699"/>
                </a:solidFill>
                <a:latin typeface="Comic Sans MS" panose="030F0702030302020204" pitchFamily="66" charset="0"/>
              </a:rPr>
              <a:t>ue</a:t>
            </a:r>
            <a:r>
              <a:rPr lang="en-US" altLang="en-US" sz="4800">
                <a:solidFill>
                  <a:srgbClr val="3333CC"/>
                </a:solidFill>
                <a:latin typeface="Comic Sans MS" panose="030F0702030302020204" pitchFamily="66" charset="0"/>
              </a:rPr>
              <a:t>ntran</a:t>
            </a:r>
            <a:endParaRPr lang="en-US" altLang="en-US" sz="4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Translate the following: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/>
              <a:t>My mom’s mom is my grandmother.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0" indent="0">
              <a:buNone/>
            </a:pPr>
            <a:r>
              <a:rPr lang="en-US"/>
              <a:t>2. Susana is my mom’s sister.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3. Carlos is my cousin.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4. Cecilia is Gabriel’s aunt.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5. Juan and Pamela are Miguel’s children.</a:t>
            </a: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03310" y="192096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La </a:t>
            </a:r>
            <a:r>
              <a:rPr lang="en-US" sz="2400" b="1" err="1">
                <a:solidFill>
                  <a:srgbClr val="F79646">
                    <a:lumMod val="75000"/>
                  </a:srgbClr>
                </a:solidFill>
                <a:latin typeface="Calibri"/>
              </a:rPr>
              <a:t>mamá</a:t>
            </a: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 de mi </a:t>
            </a:r>
            <a:r>
              <a:rPr lang="en-US" sz="2400" b="1" err="1">
                <a:solidFill>
                  <a:srgbClr val="F79646">
                    <a:lumMod val="75000"/>
                  </a:srgbClr>
                </a:solidFill>
                <a:latin typeface="Calibri"/>
              </a:rPr>
              <a:t>mamá</a:t>
            </a: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 </a:t>
            </a:r>
            <a:r>
              <a:rPr lang="en-US" sz="2400" b="1" err="1">
                <a:solidFill>
                  <a:srgbClr val="F79646">
                    <a:lumMod val="75000"/>
                  </a:srgbClr>
                </a:solidFill>
                <a:latin typeface="Calibri"/>
              </a:rPr>
              <a:t>es</a:t>
            </a: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 mi </a:t>
            </a:r>
            <a:r>
              <a:rPr lang="en-US" sz="2400" b="1" err="1">
                <a:solidFill>
                  <a:srgbClr val="F79646">
                    <a:lumMod val="75000"/>
                  </a:srgbClr>
                </a:solidFill>
                <a:latin typeface="Calibri"/>
              </a:rPr>
              <a:t>abuela</a:t>
            </a: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1507" y="297639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Susana es la hermana de mi mamá.</a:t>
            </a:r>
            <a:endParaRPr lang="en-US" sz="2400" b="1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8567" y="388620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Carlos </a:t>
            </a:r>
            <a:r>
              <a:rPr lang="en-US" sz="2400" b="1" err="1">
                <a:solidFill>
                  <a:srgbClr val="F79646">
                    <a:lumMod val="75000"/>
                  </a:srgbClr>
                </a:solidFill>
                <a:latin typeface="Calibri"/>
              </a:rPr>
              <a:t>es</a:t>
            </a: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 mi primo.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8567" y="472440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Cecilia es la tía de Gabriel.</a:t>
            </a:r>
            <a:endParaRPr lang="en-US" sz="2400" b="1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03310" y="5638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>
                <a:solidFill>
                  <a:srgbClr val="F79646">
                    <a:lumMod val="75000"/>
                  </a:srgbClr>
                </a:solidFill>
                <a:latin typeface="Calibri"/>
              </a:rPr>
              <a:t>Juan y Pamela son los hijos de Miguel.</a:t>
            </a:r>
            <a:endParaRPr lang="en-US" sz="2400" b="1">
              <a:solidFill>
                <a:srgbClr val="F79646">
                  <a:lumMod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861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>
                <a:solidFill>
                  <a:srgbClr val="ED31BC"/>
                </a:solidFill>
              </a:rPr>
              <a:t>¡</a:t>
            </a:r>
            <a:r>
              <a:rPr lang="en-US" sz="6600" err="1">
                <a:solidFill>
                  <a:srgbClr val="ED31BC"/>
                </a:solidFill>
              </a:rPr>
              <a:t>Vamos</a:t>
            </a:r>
            <a:r>
              <a:rPr lang="en-US" sz="6600">
                <a:solidFill>
                  <a:srgbClr val="ED31BC"/>
                </a:solidFill>
              </a:rPr>
              <a:t> a </a:t>
            </a:r>
            <a:r>
              <a:rPr lang="en-US" sz="6600" err="1">
                <a:solidFill>
                  <a:srgbClr val="ED31BC"/>
                </a:solidFill>
              </a:rPr>
              <a:t>practicar</a:t>
            </a:r>
            <a:r>
              <a:rPr lang="en-US" sz="6600">
                <a:solidFill>
                  <a:srgbClr val="ED31BC"/>
                </a:solidFill>
              </a:rPr>
              <a:t>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/>
              <a:t>Handout: 4.2 stem-changing verbs</a:t>
            </a:r>
          </a:p>
        </p:txBody>
      </p:sp>
    </p:spTree>
    <p:extLst>
      <p:ext uri="{BB962C8B-B14F-4D97-AF65-F5344CB8AC3E}">
        <p14:creationId xmlns:p14="http://schemas.microsoft.com/office/powerpoint/2010/main" val="20526053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Verbos con forma </a:t>
            </a:r>
            <a:r>
              <a:rPr lang="en-US" err="1"/>
              <a:t>yo</a:t>
            </a:r>
            <a:r>
              <a:rPr lang="en-US"/>
              <a:t> irregular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512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have already learned 3 verbs with irregular </a:t>
            </a:r>
            <a:r>
              <a:rPr lang="en-US" err="1"/>
              <a:t>yo</a:t>
            </a:r>
            <a:r>
              <a:rPr lang="en-US"/>
              <a:t> forms…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85" y="2501660"/>
            <a:ext cx="1974011" cy="3157718"/>
          </a:xfrm>
        </p:spPr>
        <p:txBody>
          <a:bodyPr>
            <a:normAutofit/>
          </a:bodyPr>
          <a:lstStyle/>
          <a:p>
            <a:r>
              <a:rPr lang="en-US" sz="3600" err="1"/>
              <a:t>Tener</a:t>
            </a:r>
            <a:r>
              <a:rPr lang="en-US" sz="3600"/>
              <a:t>-</a:t>
            </a:r>
          </a:p>
          <a:p>
            <a:r>
              <a:rPr lang="en-US" sz="3600" err="1"/>
              <a:t>Venir</a:t>
            </a:r>
            <a:r>
              <a:rPr lang="en-US" sz="3600"/>
              <a:t>- </a:t>
            </a:r>
          </a:p>
          <a:p>
            <a:r>
              <a:rPr lang="en-US" sz="3600" err="1"/>
              <a:t>Decir</a:t>
            </a:r>
            <a:r>
              <a:rPr lang="en-US" sz="3600"/>
              <a:t>-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1441" y="241539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1441" y="3061727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1441" y="3708058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03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common </a:t>
            </a:r>
            <a:r>
              <a:rPr lang="en-US" i="1" err="1"/>
              <a:t>decir</a:t>
            </a:r>
            <a:r>
              <a:rPr lang="en-US"/>
              <a:t> phrases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3759679" cy="943454"/>
          </a:xfrm>
        </p:spPr>
        <p:txBody>
          <a:bodyPr>
            <a:normAutofit/>
          </a:bodyPr>
          <a:lstStyle/>
          <a:p>
            <a:r>
              <a:rPr lang="en-US" sz="3600" err="1"/>
              <a:t>Decir</a:t>
            </a:r>
            <a:r>
              <a:rPr lang="en-US" sz="3600"/>
              <a:t> la </a:t>
            </a:r>
            <a:r>
              <a:rPr lang="en-US" sz="3600" err="1"/>
              <a:t>verdad</a:t>
            </a:r>
            <a:endParaRPr lang="en-US" sz="360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6377" y="2443851"/>
            <a:ext cx="4175185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tell/say the truth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03829" y="1696438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Decir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mentiras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52404" y="2443851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tell/say lies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8803" y="3487978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Decir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8802" y="4515094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tell/say that…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3828" y="3487978"/>
            <a:ext cx="3759679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Decir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 </a:t>
            </a:r>
            <a:r>
              <a:rPr kumimoji="0" lang="en-US" sz="3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respuesta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88501" y="4414421"/>
            <a:ext cx="5338314" cy="94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tell/say the answer</a:t>
            </a:r>
          </a:p>
        </p:txBody>
      </p:sp>
    </p:spTree>
    <p:extLst>
      <p:ext uri="{BB962C8B-B14F-4D97-AF65-F5344CB8AC3E}">
        <p14:creationId xmlns:p14="http://schemas.microsoft.com/office/powerpoint/2010/main" val="5122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verbs with irregular </a:t>
            </a:r>
            <a:r>
              <a:rPr lang="en-US" err="1"/>
              <a:t>yo</a:t>
            </a:r>
            <a:r>
              <a:rPr lang="en-US"/>
              <a:t> forms: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345611" cy="4351338"/>
          </a:xfrm>
        </p:spPr>
        <p:txBody>
          <a:bodyPr/>
          <a:lstStyle/>
          <a:p>
            <a:r>
              <a:rPr lang="en-US" sz="3600"/>
              <a:t>Hacer</a:t>
            </a:r>
          </a:p>
          <a:p>
            <a:r>
              <a:rPr lang="en-US" sz="3600" err="1"/>
              <a:t>Poner</a:t>
            </a:r>
            <a:endParaRPr lang="en-US" sz="3600"/>
          </a:p>
          <a:p>
            <a:r>
              <a:rPr lang="en-US" sz="3600"/>
              <a:t>Salir</a:t>
            </a:r>
          </a:p>
          <a:p>
            <a:r>
              <a:rPr lang="en-US" sz="3600" err="1"/>
              <a:t>Suponer</a:t>
            </a:r>
            <a:endParaRPr lang="en-US" sz="3600"/>
          </a:p>
          <a:p>
            <a:r>
              <a:rPr lang="en-US" sz="3600"/>
              <a:t>Traer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87924" y="182562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7924" y="238089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pongo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1005" y="293615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0618" y="358248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supongo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6935" y="4233393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 rot="20152971">
            <a:off x="5356284" y="2838090"/>
            <a:ext cx="5685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other forms of these verbs are regular!</a:t>
            </a:r>
          </a:p>
        </p:txBody>
      </p:sp>
    </p:spTree>
    <p:extLst>
      <p:ext uri="{BB962C8B-B14F-4D97-AF65-F5344CB8AC3E}">
        <p14:creationId xmlns:p14="http://schemas.microsoft.com/office/powerpoint/2010/main" val="683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Hacer</a:t>
            </a:r>
            <a:r>
              <a:rPr lang="en-US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727" y="621102"/>
            <a:ext cx="270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do/ make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haces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hace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hacemos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hacéis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hacen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06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4619"/>
            <a:ext cx="10515600" cy="5279366"/>
          </a:xfrm>
        </p:spPr>
        <p:txBody>
          <a:bodyPr>
            <a:normAutofit/>
          </a:bodyPr>
          <a:lstStyle/>
          <a:p>
            <a:r>
              <a:rPr lang="en-US" sz="3600"/>
              <a:t>Hacer is often used to ask what someone does:</a:t>
            </a:r>
          </a:p>
          <a:p>
            <a:pPr lvl="2"/>
            <a:r>
              <a:rPr lang="en-US" sz="2800"/>
              <a:t>¿</a:t>
            </a:r>
            <a:r>
              <a:rPr lang="en-US" sz="2800" err="1"/>
              <a:t>Qué</a:t>
            </a:r>
            <a:r>
              <a:rPr lang="en-US" sz="2800"/>
              <a:t> </a:t>
            </a:r>
            <a:r>
              <a:rPr lang="en-US" sz="2800" err="1"/>
              <a:t>haces</a:t>
            </a:r>
            <a:r>
              <a:rPr lang="en-US" sz="2800"/>
              <a:t>?</a:t>
            </a:r>
            <a:endParaRPr lang="en-US" sz="3200"/>
          </a:p>
          <a:p>
            <a:r>
              <a:rPr lang="en-US" sz="3600"/>
              <a:t>It is not often used in the reply to this question. </a:t>
            </a:r>
          </a:p>
          <a:p>
            <a:r>
              <a:rPr lang="en-US" sz="3600"/>
              <a:t>It is usually replaced with another, more specific verb.</a:t>
            </a:r>
          </a:p>
          <a:p>
            <a:pPr lvl="2"/>
            <a:r>
              <a:rPr lang="en-US" sz="2800" err="1"/>
              <a:t>Nado</a:t>
            </a:r>
            <a:r>
              <a:rPr lang="en-US" sz="2800"/>
              <a:t> </a:t>
            </a:r>
            <a:r>
              <a:rPr lang="en-US" sz="2800" err="1"/>
              <a:t>en</a:t>
            </a:r>
            <a:r>
              <a:rPr lang="en-US" sz="2800"/>
              <a:t> la </a:t>
            </a:r>
            <a:r>
              <a:rPr lang="en-US" sz="2800" err="1"/>
              <a:t>piscina</a:t>
            </a:r>
            <a:r>
              <a:rPr lang="en-US" sz="2800"/>
              <a:t>.</a:t>
            </a:r>
          </a:p>
          <a:p>
            <a:pPr lvl="2"/>
            <a:r>
              <a:rPr lang="en-US" sz="2800" err="1"/>
              <a:t>Estudio</a:t>
            </a:r>
            <a:r>
              <a:rPr lang="en-US" sz="2800"/>
              <a:t> para mi </a:t>
            </a:r>
            <a:r>
              <a:rPr lang="en-US" sz="2800" err="1"/>
              <a:t>examen</a:t>
            </a:r>
            <a:r>
              <a:rPr lang="en-US" sz="2800"/>
              <a:t>. </a:t>
            </a:r>
          </a:p>
          <a:p>
            <a:endParaRPr lang="en-US" sz="3600"/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09572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Salir </a:t>
            </a:r>
            <a:r>
              <a:rPr lang="en-US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621102"/>
            <a:ext cx="3338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leave/go 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salimos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salís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salen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24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4619"/>
            <a:ext cx="10515600" cy="5279366"/>
          </a:xfrm>
        </p:spPr>
        <p:txBody>
          <a:bodyPr>
            <a:normAutofit/>
          </a:bodyPr>
          <a:lstStyle/>
          <a:p>
            <a:r>
              <a:rPr lang="en-US" sz="3600"/>
              <a:t>Salir para is used to indicate someone’s destination</a:t>
            </a:r>
          </a:p>
          <a:p>
            <a:pPr lvl="2"/>
            <a:r>
              <a:rPr lang="en-US" sz="2800" err="1"/>
              <a:t>Salimos</a:t>
            </a:r>
            <a:r>
              <a:rPr lang="en-US" sz="2800"/>
              <a:t> para Puerto Rico </a:t>
            </a:r>
            <a:r>
              <a:rPr lang="en-US" sz="2800" err="1"/>
              <a:t>mañana</a:t>
            </a:r>
            <a:endParaRPr lang="en-US" sz="2800"/>
          </a:p>
          <a:p>
            <a:pPr lvl="2"/>
            <a:r>
              <a:rPr lang="en-US" sz="2800" i="1"/>
              <a:t>We leave for Puerto Rico tomorrow</a:t>
            </a:r>
            <a:endParaRPr lang="en-US" sz="3200" i="1"/>
          </a:p>
          <a:p>
            <a:r>
              <a:rPr lang="en-US" sz="3600"/>
              <a:t>Salir con means to leave with someone or something or date someone</a:t>
            </a:r>
          </a:p>
          <a:p>
            <a:pPr lvl="2"/>
            <a:r>
              <a:rPr lang="en-US" sz="2800"/>
              <a:t>Roberto sale con </a:t>
            </a:r>
            <a:r>
              <a:rPr lang="en-US" sz="2800" err="1"/>
              <a:t>su</a:t>
            </a:r>
            <a:r>
              <a:rPr lang="en-US" sz="2800"/>
              <a:t> mochila</a:t>
            </a:r>
          </a:p>
          <a:p>
            <a:pPr lvl="2"/>
            <a:r>
              <a:rPr lang="en-US" sz="2800" i="1"/>
              <a:t>Roberto leaves with his backpack</a:t>
            </a:r>
          </a:p>
          <a:p>
            <a:pPr lvl="2"/>
            <a:r>
              <a:rPr lang="en-US" sz="2800"/>
              <a:t>Ana sale con Juan</a:t>
            </a:r>
          </a:p>
          <a:p>
            <a:pPr lvl="2"/>
            <a:r>
              <a:rPr lang="en-US" sz="2800" i="1"/>
              <a:t>Ana goes out with Juan</a:t>
            </a:r>
          </a:p>
          <a:p>
            <a:pPr marL="0" indent="0">
              <a:buNone/>
            </a:pPr>
            <a:endParaRPr lang="en-US" sz="3600"/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63591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/>
              <a:t>Poner</a:t>
            </a:r>
            <a:r>
              <a:rPr lang="en-US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7320" y="635745"/>
            <a:ext cx="270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put/place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pongo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ponemos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ponéis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ponen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33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>
                <a:solidFill>
                  <a:schemeClr val="accent1">
                    <a:lumMod val="50000"/>
                  </a:schemeClr>
                </a:solidFill>
              </a:rPr>
              <a:t>Adjective Agreement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72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41" y="149465"/>
            <a:ext cx="10515600" cy="583781"/>
          </a:xfrm>
        </p:spPr>
        <p:txBody>
          <a:bodyPr>
            <a:normAutofit fontScale="90000"/>
          </a:bodyPr>
          <a:lstStyle/>
          <a:p>
            <a:r>
              <a:rPr lang="en-US"/>
              <a:t>¡</a:t>
            </a:r>
            <a:r>
              <a:rPr lang="en-US" err="1"/>
              <a:t>Vamos</a:t>
            </a:r>
            <a:r>
              <a:rPr lang="en-US"/>
              <a:t> a </a:t>
            </a:r>
            <a:r>
              <a:rPr lang="en-US" err="1"/>
              <a:t>practicar</a:t>
            </a:r>
            <a:r>
              <a:rPr lang="en-US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8" y="824961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/>
              <a:t>Yo _________ </a:t>
            </a:r>
            <a:r>
              <a:rPr lang="en-US" sz="3600" err="1"/>
              <a:t>los</a:t>
            </a:r>
            <a:r>
              <a:rPr lang="en-US" sz="3600"/>
              <a:t> </a:t>
            </a:r>
            <a:r>
              <a:rPr lang="en-US" sz="3600" err="1"/>
              <a:t>libros</a:t>
            </a:r>
            <a:r>
              <a:rPr lang="en-US" sz="3600"/>
              <a:t> </a:t>
            </a:r>
            <a:r>
              <a:rPr lang="en-US" sz="3600" err="1"/>
              <a:t>en</a:t>
            </a:r>
            <a:r>
              <a:rPr lang="en-US" sz="3600"/>
              <a:t> la mesa. (</a:t>
            </a:r>
            <a:r>
              <a:rPr lang="en-US" sz="3600" err="1"/>
              <a:t>poner</a:t>
            </a:r>
            <a:r>
              <a:rPr lang="en-US" sz="3600"/>
              <a:t>)</a:t>
            </a:r>
          </a:p>
          <a:p>
            <a:r>
              <a:rPr lang="en-US" sz="3600"/>
              <a:t>Ana y Marta ___________ </a:t>
            </a:r>
            <a:r>
              <a:rPr lang="en-US" sz="3600" err="1"/>
              <a:t>sus</a:t>
            </a:r>
            <a:r>
              <a:rPr lang="en-US" sz="3600"/>
              <a:t> mochilas </a:t>
            </a:r>
            <a:r>
              <a:rPr lang="en-US" sz="3600" err="1"/>
              <a:t>en</a:t>
            </a:r>
            <a:r>
              <a:rPr lang="en-US" sz="3600"/>
              <a:t> las </a:t>
            </a:r>
            <a:r>
              <a:rPr lang="en-US" sz="3600" err="1"/>
              <a:t>sillas</a:t>
            </a:r>
            <a:r>
              <a:rPr lang="en-US" sz="3600"/>
              <a:t>. (</a:t>
            </a:r>
            <a:r>
              <a:rPr lang="en-US" sz="3600" err="1"/>
              <a:t>poner</a:t>
            </a:r>
            <a:r>
              <a:rPr lang="en-US" sz="3600"/>
              <a:t>)</a:t>
            </a:r>
          </a:p>
          <a:p>
            <a:r>
              <a:rPr lang="en-US" sz="3600"/>
              <a:t>Yo ____________ la piñata a la fiesta. (</a:t>
            </a:r>
            <a:r>
              <a:rPr lang="en-US" sz="3600" err="1"/>
              <a:t>traer</a:t>
            </a:r>
            <a:r>
              <a:rPr lang="en-US" sz="3600"/>
              <a:t>)</a:t>
            </a:r>
          </a:p>
          <a:p>
            <a:r>
              <a:rPr lang="en-US" sz="3600" err="1"/>
              <a:t>Nosotros</a:t>
            </a:r>
            <a:r>
              <a:rPr lang="en-US" sz="3600"/>
              <a:t> ___________ comida a la fiesta. (</a:t>
            </a:r>
            <a:r>
              <a:rPr lang="en-US" sz="3600" err="1"/>
              <a:t>traer</a:t>
            </a:r>
            <a:r>
              <a:rPr lang="en-US" sz="3600"/>
              <a:t>)</a:t>
            </a:r>
          </a:p>
          <a:p>
            <a:r>
              <a:rPr lang="en-US" sz="3600"/>
              <a:t>Yo ___________ para </a:t>
            </a:r>
            <a:r>
              <a:rPr lang="en-US" sz="3600" err="1"/>
              <a:t>Perú</a:t>
            </a:r>
            <a:r>
              <a:rPr lang="en-US" sz="3600"/>
              <a:t> el </a:t>
            </a:r>
            <a:r>
              <a:rPr lang="en-US" sz="3600" err="1"/>
              <a:t>martes</a:t>
            </a:r>
            <a:r>
              <a:rPr lang="en-US" sz="3600"/>
              <a:t>. (</a:t>
            </a:r>
            <a:r>
              <a:rPr lang="en-US" sz="3600" err="1"/>
              <a:t>salir</a:t>
            </a:r>
            <a:r>
              <a:rPr lang="en-US" sz="3600"/>
              <a:t>)</a:t>
            </a:r>
          </a:p>
          <a:p>
            <a:r>
              <a:rPr lang="en-US" sz="3600"/>
              <a:t>Fico _________ con mi mejor </a:t>
            </a:r>
            <a:r>
              <a:rPr lang="en-US" sz="3600" err="1"/>
              <a:t>amiga</a:t>
            </a:r>
            <a:r>
              <a:rPr lang="en-US" sz="3600"/>
              <a:t>. (</a:t>
            </a:r>
            <a:r>
              <a:rPr lang="en-US" sz="3600" err="1"/>
              <a:t>salir</a:t>
            </a:r>
            <a:r>
              <a:rPr lang="en-US" sz="360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6272" y="733246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pongo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7985" y="1379577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ponen</a:t>
            </a:r>
            <a:endParaRPr kumimoji="0" lang="en-US" sz="36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1931" y="2375064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traigo</a:t>
            </a:r>
            <a:endParaRPr kumimoji="0" lang="en-US" sz="36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7358" y="2991079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traemos</a:t>
            </a:r>
            <a:endParaRPr kumimoji="0" lang="en-US" sz="36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2819" y="3646074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salgo</a:t>
            </a:r>
            <a:endParaRPr kumimoji="0" lang="en-US" sz="36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1932" y="4309732"/>
            <a:ext cx="2769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</a:t>
            </a:r>
          </a:p>
        </p:txBody>
      </p:sp>
    </p:spTree>
    <p:extLst>
      <p:ext uri="{BB962C8B-B14F-4D97-AF65-F5344CB8AC3E}">
        <p14:creationId xmlns:p14="http://schemas.microsoft.com/office/powerpoint/2010/main" val="7034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>
                <a:solidFill>
                  <a:schemeClr val="accent1">
                    <a:lumMod val="75000"/>
                  </a:schemeClr>
                </a:solidFill>
              </a:rPr>
              <a:t>The verbs </a:t>
            </a:r>
            <a:r>
              <a:rPr lang="en-US" sz="8000" b="1" err="1">
                <a:solidFill>
                  <a:schemeClr val="accent1">
                    <a:lumMod val="75000"/>
                  </a:schemeClr>
                </a:solidFill>
              </a:rPr>
              <a:t>ver</a:t>
            </a:r>
            <a:r>
              <a:rPr lang="en-US" sz="8000" b="1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8000" b="1" err="1">
                <a:solidFill>
                  <a:schemeClr val="accent1">
                    <a:lumMod val="75000"/>
                  </a:schemeClr>
                </a:solidFill>
              </a:rPr>
              <a:t>oír</a:t>
            </a:r>
            <a:endParaRPr lang="en-US" sz="80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7954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/>
              <a:t>Ver</a:t>
            </a:r>
            <a:r>
              <a:rPr lang="en-US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727" y="621102"/>
            <a:ext cx="270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vemos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veis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52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/>
              <a:t>oír</a:t>
            </a:r>
            <a:r>
              <a:rPr lang="en-US"/>
              <a:t> _____________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333008" cy="3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3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9349" y="644735"/>
            <a:ext cx="270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hear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09" y="2113472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oigo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8309" y="3200566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oyes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8309" y="4269681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oye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79101" y="209012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oímos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9487" y="3200565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oís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3607" y="4311010"/>
            <a:ext cx="219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oyen</a:t>
            </a:r>
          </a:p>
        </p:txBody>
      </p:sp>
    </p:spTree>
    <p:extLst>
      <p:ext uri="{BB962C8B-B14F-4D97-AF65-F5344CB8AC3E}">
        <p14:creationId xmlns:p14="http://schemas.microsoft.com/office/powerpoint/2010/main" val="48261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>
                <a:solidFill>
                  <a:schemeClr val="accent1">
                    <a:lumMod val="75000"/>
                  </a:schemeClr>
                </a:solidFill>
              </a:rPr>
              <a:t>Handout 4.4 verbs with irregular </a:t>
            </a:r>
            <a:r>
              <a:rPr lang="en-US" sz="4800" b="1" err="1">
                <a:solidFill>
                  <a:schemeClr val="accent1">
                    <a:lumMod val="75000"/>
                  </a:schemeClr>
                </a:solidFill>
              </a:rPr>
              <a:t>yo</a:t>
            </a:r>
            <a:r>
              <a:rPr lang="en-US" sz="4800" b="1">
                <a:solidFill>
                  <a:schemeClr val="accent1">
                    <a:lumMod val="75000"/>
                  </a:schemeClr>
                </a:solidFill>
              </a:rPr>
              <a:t> forms</a:t>
            </a:r>
          </a:p>
        </p:txBody>
      </p:sp>
    </p:spTree>
    <p:extLst>
      <p:ext uri="{BB962C8B-B14F-4D97-AF65-F5344CB8AC3E}">
        <p14:creationId xmlns:p14="http://schemas.microsoft.com/office/powerpoint/2010/main" val="996431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41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>
                <a:solidFill>
                  <a:srgbClr val="9999FF"/>
                </a:solidFill>
              </a:rPr>
              <a:t>Food Vocab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531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3804" y="0"/>
            <a:ext cx="10515600" cy="957431"/>
          </a:xfrm>
        </p:spPr>
        <p:txBody>
          <a:bodyPr/>
          <a:lstStyle/>
          <a:p>
            <a:pPr algn="ctr"/>
            <a:r>
              <a:rPr lang="en-US"/>
              <a:t>¡</a:t>
            </a:r>
            <a:r>
              <a:rPr lang="en-US" err="1"/>
              <a:t>Vamos</a:t>
            </a:r>
            <a:r>
              <a:rPr lang="en-US"/>
              <a:t> a </a:t>
            </a:r>
            <a:r>
              <a:rPr lang="en-US" err="1"/>
              <a:t>Traducir</a:t>
            </a:r>
            <a:r>
              <a:rPr lang="en-US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29554"/>
            <a:ext cx="10515600" cy="504741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/>
              <a:t>The rice and pork chops are tasty.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r>
              <a:rPr lang="en-US"/>
              <a:t>I bring soup, corn, and carrots.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r>
              <a:rPr lang="en-US"/>
              <a:t>The owner has lobster and shrimp in his restaurant.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r>
              <a:rPr lang="en-US"/>
              <a:t>The pear is green and the grapes are purple.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r>
              <a:rPr lang="en-US"/>
              <a:t>The girl prefers the steak with potatoes. 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r>
              <a:rPr lang="en-US"/>
              <a:t>We eat turkey and salad for lunch.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1676" y="1376979"/>
            <a:ext cx="550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arroz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las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chuletas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son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sabrosos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ricos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1676" y="2336203"/>
            <a:ext cx="550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traigo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sopa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maíz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zanahorias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3319" y="3295427"/>
            <a:ext cx="8808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El/La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dueño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/a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tiene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langosta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camarones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restaurante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3319" y="4100457"/>
            <a:ext cx="550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pera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verde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las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uvas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son moradas.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3319" y="4983042"/>
            <a:ext cx="8322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chica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muchacha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prefiere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el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bistec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 papas.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1676" y="5925759"/>
            <a:ext cx="813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Nosotros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comemos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pavo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ensalada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para el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almuerzo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79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Table settings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El </a:t>
            </a:r>
            <a:r>
              <a:rPr lang="en-US" sz="4000" err="1"/>
              <a:t>azúcar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La </a:t>
            </a:r>
            <a:r>
              <a:rPr lang="en-US" sz="4000" err="1"/>
              <a:t>cuchara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El </a:t>
            </a:r>
            <a:r>
              <a:rPr lang="en-US" sz="4000" err="1"/>
              <a:t>cuchillo</a:t>
            </a:r>
            <a:r>
              <a:rPr lang="en-US" sz="4000"/>
              <a:t> </a:t>
            </a:r>
          </a:p>
          <a:p>
            <a:pPr marL="0" indent="0">
              <a:buNone/>
            </a:pPr>
            <a:r>
              <a:rPr lang="en-US" sz="4000"/>
              <a:t>La </a:t>
            </a:r>
            <a:r>
              <a:rPr lang="en-US" sz="4000" err="1"/>
              <a:t>pimienta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El </a:t>
            </a:r>
            <a:r>
              <a:rPr lang="en-US" sz="4000" err="1"/>
              <a:t>plato</a:t>
            </a:r>
            <a:endParaRPr lang="en-US" sz="400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/>
              <a:t>La </a:t>
            </a:r>
            <a:r>
              <a:rPr lang="en-US" sz="4000" err="1"/>
              <a:t>taza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El </a:t>
            </a:r>
            <a:r>
              <a:rPr lang="en-US" sz="4000" err="1"/>
              <a:t>tenedor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El </a:t>
            </a:r>
            <a:r>
              <a:rPr lang="en-US" sz="4000" err="1"/>
              <a:t>vaso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La </a:t>
            </a:r>
            <a:r>
              <a:rPr lang="en-US" sz="4000" err="1"/>
              <a:t>sal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La </a:t>
            </a:r>
            <a:r>
              <a:rPr lang="en-US" sz="4000" err="1"/>
              <a:t>servilleta</a:t>
            </a:r>
            <a:endParaRPr lang="en-US" sz="4000"/>
          </a:p>
          <a:p>
            <a:pPr marL="0" indent="0">
              <a:buNone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59050" y="4478939"/>
            <a:ext cx="189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57550" y="2450585"/>
            <a:ext cx="189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5150" y="3110819"/>
            <a:ext cx="189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knife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03600" y="3771053"/>
            <a:ext cx="189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pepper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95600" y="1790351"/>
            <a:ext cx="189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sugar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6850" y="1743924"/>
            <a:ext cx="3105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coffee mug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39150" y="2434710"/>
            <a:ext cx="189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97800" y="3110819"/>
            <a:ext cx="2533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cup/glass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62850" y="3818705"/>
            <a:ext cx="189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63000" y="4478939"/>
            <a:ext cx="189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napkin</a:t>
            </a:r>
          </a:p>
        </p:txBody>
      </p:sp>
    </p:spTree>
    <p:extLst>
      <p:ext uri="{BB962C8B-B14F-4D97-AF65-F5344CB8AC3E}">
        <p14:creationId xmlns:p14="http://schemas.microsoft.com/office/powerpoint/2010/main" val="26957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6835" y="1"/>
            <a:ext cx="10515600" cy="806824"/>
          </a:xfrm>
        </p:spPr>
        <p:txBody>
          <a:bodyPr/>
          <a:lstStyle/>
          <a:p>
            <a:r>
              <a:rPr lang="en-US"/>
              <a:t>Give the correct adjective for the following: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6229" y="806824"/>
            <a:ext cx="10515600" cy="572306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/>
              <a:t>The good boy</a:t>
            </a:r>
          </a:p>
          <a:p>
            <a:pPr marL="514350" indent="-514350">
              <a:buAutoNum type="arabicPeriod"/>
            </a:pPr>
            <a:r>
              <a:rPr lang="en-US"/>
              <a:t>The interesting girl</a:t>
            </a:r>
          </a:p>
          <a:p>
            <a:pPr marL="514350" indent="-514350">
              <a:buAutoNum type="arabicPeriod"/>
            </a:pPr>
            <a:r>
              <a:rPr lang="en-US"/>
              <a:t>The red-haired girls</a:t>
            </a:r>
          </a:p>
          <a:p>
            <a:pPr marL="514350" indent="-514350">
              <a:buAutoNum type="arabicPeriod"/>
            </a:pPr>
            <a:r>
              <a:rPr lang="en-US"/>
              <a:t>The pretty woman</a:t>
            </a:r>
          </a:p>
          <a:p>
            <a:pPr marL="514350" indent="-514350">
              <a:buAutoNum type="arabicPeriod"/>
            </a:pPr>
            <a:r>
              <a:rPr lang="en-US"/>
              <a:t>The large tables</a:t>
            </a:r>
          </a:p>
          <a:p>
            <a:pPr marL="514350" indent="-514350">
              <a:buAutoNum type="arabicPeriod"/>
            </a:pPr>
            <a:r>
              <a:rPr lang="en-US"/>
              <a:t>The small book</a:t>
            </a:r>
          </a:p>
          <a:p>
            <a:pPr marL="514350" indent="-514350">
              <a:buAutoNum type="arabicPeriod"/>
            </a:pPr>
            <a:r>
              <a:rPr lang="en-US"/>
              <a:t>The nice male teachers</a:t>
            </a:r>
          </a:p>
          <a:p>
            <a:pPr marL="514350" indent="-514350">
              <a:buAutoNum type="arabicPeriod"/>
            </a:pPr>
            <a:r>
              <a:rPr lang="en-US"/>
              <a:t>The old man</a:t>
            </a:r>
          </a:p>
          <a:p>
            <a:pPr marL="514350" indent="-514350">
              <a:buAutoNum type="arabicPeriod"/>
            </a:pPr>
            <a:r>
              <a:rPr lang="en-US"/>
              <a:t>The easy test</a:t>
            </a:r>
          </a:p>
          <a:p>
            <a:pPr marL="514350" indent="-514350">
              <a:buAutoNum type="arabicPeriod"/>
            </a:pPr>
            <a:r>
              <a:rPr lang="en-US"/>
              <a:t>The ugly door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7294" y="645460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bueno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0329" y="1174378"/>
            <a:ext cx="2949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interesante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7426" y="1644862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pelirrojas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5922" y="2173780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bonita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4240" y="2665048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grandes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9543" y="3233732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pequeño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0762" y="3703569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simpáticos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5449" y="4237218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viejo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0828" y="4746737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fácil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7294" y="5312657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fea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83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Give the correct form of the adjective in order to agree with the noun.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err="1"/>
              <a:t>Familia</a:t>
            </a:r>
            <a:r>
              <a:rPr lang="en-US"/>
              <a:t> (</a:t>
            </a:r>
            <a:r>
              <a:rPr lang="en-US" err="1"/>
              <a:t>bueno</a:t>
            </a:r>
            <a:r>
              <a:rPr lang="en-US"/>
              <a:t>): _________________</a:t>
            </a:r>
          </a:p>
          <a:p>
            <a:pPr marL="514350" indent="-514350">
              <a:buAutoNum type="arabicPeriod"/>
            </a:pPr>
            <a:r>
              <a:rPr lang="en-US" err="1"/>
              <a:t>Hijos</a:t>
            </a:r>
            <a:r>
              <a:rPr lang="en-US"/>
              <a:t> (</a:t>
            </a:r>
            <a:r>
              <a:rPr lang="en-US" err="1"/>
              <a:t>guapo</a:t>
            </a:r>
            <a:r>
              <a:rPr lang="en-US"/>
              <a:t>): _________________</a:t>
            </a:r>
          </a:p>
          <a:p>
            <a:pPr marL="514350" indent="-514350">
              <a:buAutoNum type="arabicPeriod"/>
            </a:pPr>
            <a:r>
              <a:rPr lang="en-US" err="1"/>
              <a:t>Puertas</a:t>
            </a:r>
            <a:r>
              <a:rPr lang="en-US"/>
              <a:t> (</a:t>
            </a:r>
            <a:r>
              <a:rPr lang="en-US" err="1"/>
              <a:t>grande</a:t>
            </a:r>
            <a:r>
              <a:rPr lang="en-US"/>
              <a:t>): ________________</a:t>
            </a:r>
          </a:p>
          <a:p>
            <a:pPr marL="514350" indent="-514350">
              <a:buAutoNum type="arabicPeriod"/>
            </a:pPr>
            <a:r>
              <a:rPr lang="en-US"/>
              <a:t>Prima (bonito): ________________</a:t>
            </a:r>
          </a:p>
          <a:p>
            <a:pPr marL="514350" indent="-514350">
              <a:buAutoNum type="arabicPeriod"/>
            </a:pPr>
            <a:r>
              <a:rPr lang="en-US" err="1"/>
              <a:t>Hijo</a:t>
            </a:r>
            <a:r>
              <a:rPr lang="en-US"/>
              <a:t> (</a:t>
            </a:r>
            <a:r>
              <a:rPr lang="en-US" err="1"/>
              <a:t>simpático</a:t>
            </a:r>
            <a:r>
              <a:rPr lang="en-US"/>
              <a:t>): _________________</a:t>
            </a:r>
          </a:p>
          <a:p>
            <a:pPr marL="514350" indent="-514350">
              <a:buAutoNum type="arabicPeriod"/>
            </a:pPr>
            <a:r>
              <a:rPr lang="en-US" err="1"/>
              <a:t>Clases</a:t>
            </a:r>
            <a:r>
              <a:rPr lang="en-US"/>
              <a:t> (</a:t>
            </a:r>
            <a:r>
              <a:rPr lang="en-US" err="1"/>
              <a:t>fácil</a:t>
            </a:r>
            <a:r>
              <a:rPr lang="en-US"/>
              <a:t>): ____________________</a:t>
            </a:r>
          </a:p>
          <a:p>
            <a:pPr marL="514350" indent="-514350">
              <a:buAutoNum type="arabicPeriod"/>
            </a:pPr>
            <a:r>
              <a:rPr lang="en-US" err="1"/>
              <a:t>Profesor</a:t>
            </a:r>
            <a:r>
              <a:rPr lang="en-US"/>
              <a:t> (</a:t>
            </a:r>
            <a:r>
              <a:rPr lang="en-US" err="1"/>
              <a:t>inteligente</a:t>
            </a:r>
            <a:r>
              <a:rPr lang="en-US"/>
              <a:t>): _________________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6350" y="1596436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buena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6350" y="2194775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guapos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6899" y="2683655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grandes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7310" y="3181690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bonita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2105" y="3660387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simpático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6350" y="4181291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fáciles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1982" y="4670171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inteligente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27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1466"/>
            <a:ext cx="10515600" cy="972784"/>
          </a:xfrm>
        </p:spPr>
        <p:txBody>
          <a:bodyPr/>
          <a:lstStyle/>
          <a:p>
            <a:r>
              <a:rPr lang="en-US"/>
              <a:t>Translate the following: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69132"/>
            <a:ext cx="10515600" cy="515954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/>
              <a:t>My boyfriend is Italian.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r>
              <a:rPr lang="en-US"/>
              <a:t>The female artist is tall.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r>
              <a:rPr lang="en-US"/>
              <a:t>My brother is German.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r>
              <a:rPr lang="en-US"/>
              <a:t>The mother is blond.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r>
              <a:rPr lang="en-US"/>
              <a:t>The person is interesting.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5464" y="1416490"/>
            <a:ext cx="4432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novio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italiano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3317" y="2420915"/>
            <a:ext cx="4432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artista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alta.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5463" y="3526468"/>
            <a:ext cx="4432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hermano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alemán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5463" y="4458601"/>
            <a:ext cx="4432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madre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rubia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3316" y="5622054"/>
            <a:ext cx="576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persona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interesante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795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2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1831</Words>
  <Application>Microsoft Office PowerPoint</Application>
  <PresentationFormat>Widescreen</PresentationFormat>
  <Paragraphs>540</Paragraphs>
  <Slides>67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67</vt:i4>
      </vt:variant>
    </vt:vector>
  </HeadingPairs>
  <TitlesOfParts>
    <vt:vector size="81" baseType="lpstr">
      <vt:lpstr>Arial</vt:lpstr>
      <vt:lpstr>Arial Rounded MT Bold</vt:lpstr>
      <vt:lpstr>Calibri</vt:lpstr>
      <vt:lpstr>Calibri Light</vt:lpstr>
      <vt:lpstr>Comic Sans MS</vt:lpstr>
      <vt:lpstr>Times New Roman</vt:lpstr>
      <vt:lpstr>Office Theme</vt:lpstr>
      <vt:lpstr>1_Office Theme</vt:lpstr>
      <vt:lpstr>2_Office Theme</vt:lpstr>
      <vt:lpstr>3_Office Theme</vt:lpstr>
      <vt:lpstr>Default Design</vt:lpstr>
      <vt:lpstr>2_Default Design</vt:lpstr>
      <vt:lpstr>1_Default Design</vt:lpstr>
      <vt:lpstr>4_Office Theme</vt:lpstr>
      <vt:lpstr>  Review of Chapters 3, 4 &amp; 8</vt:lpstr>
      <vt:lpstr>Family Relationships</vt:lpstr>
      <vt:lpstr>Fill in the blanks with the correct family member</vt:lpstr>
      <vt:lpstr>Fill in the blanks with the correct family member</vt:lpstr>
      <vt:lpstr>Translate the following:</vt:lpstr>
      <vt:lpstr>Adjective Agreement</vt:lpstr>
      <vt:lpstr>Give the correct adjective for the following:</vt:lpstr>
      <vt:lpstr>Give the correct form of the adjective in order to agree with the noun.</vt:lpstr>
      <vt:lpstr>Translate the following:</vt:lpstr>
      <vt:lpstr>Activity Handouts</vt:lpstr>
      <vt:lpstr>Activity Handout</vt:lpstr>
      <vt:lpstr>Possessive Adjectives</vt:lpstr>
      <vt:lpstr>Possessive Adjectives</vt:lpstr>
      <vt:lpstr>Possessive Adjectives</vt:lpstr>
      <vt:lpstr>Translate the following</vt:lpstr>
      <vt:lpstr>Present tense of  –er and –ir verbs</vt:lpstr>
      <vt:lpstr>Endings for regular -er verbs</vt:lpstr>
      <vt:lpstr>Endings for regular -ir verbs</vt:lpstr>
      <vt:lpstr>Fill in the blanks with the correct conjugation of the verbs in parenthesis.</vt:lpstr>
      <vt:lpstr>Translate the following sentences: </vt:lpstr>
      <vt:lpstr>Translate</vt:lpstr>
      <vt:lpstr>Irregulares</vt:lpstr>
      <vt:lpstr>The verb ‘tener’:to have (go verb / e→ie stem-changing verb)</vt:lpstr>
      <vt:lpstr>The verb ‘venir’:to come (go verb / e→ie stem-changing verb)</vt:lpstr>
      <vt:lpstr>Fill in the blanks with the correct conjugation of the verbs in parenthesis.</vt:lpstr>
      <vt:lpstr>PowerPoint Presentation</vt:lpstr>
      <vt:lpstr>Expressions with Tener</vt:lpstr>
      <vt:lpstr>PowerPoint Presentation</vt:lpstr>
      <vt:lpstr>The verb ir</vt:lpstr>
      <vt:lpstr>Ir</vt:lpstr>
      <vt:lpstr>¡Vamos a escribir y dibujar!</vt:lpstr>
      <vt:lpstr>More practice with ir</vt:lpstr>
      <vt:lpstr>STEM CHANGERS</vt:lpstr>
      <vt:lpstr>E  IE</vt:lpstr>
      <vt:lpstr>PREFERIR</vt:lpstr>
      <vt:lpstr>QUERER</vt:lpstr>
      <vt:lpstr>O  UE</vt:lpstr>
      <vt:lpstr>PODER</vt:lpstr>
      <vt:lpstr>ALMORZAR</vt:lpstr>
      <vt:lpstr>E  I</vt:lpstr>
      <vt:lpstr>PEDIR</vt:lpstr>
      <vt:lpstr>REPETIR</vt:lpstr>
      <vt:lpstr>Decir (irregular in the ‘yo’ form)</vt:lpstr>
      <vt:lpstr>SEGUIR</vt:lpstr>
      <vt:lpstr>u  ue</vt:lpstr>
      <vt:lpstr>JUGAR</vt:lpstr>
      <vt:lpstr>¡Vamos a practicar!</vt:lpstr>
      <vt:lpstr>PowerPoint Presentation</vt:lpstr>
      <vt:lpstr>PowerPoint Presentation</vt:lpstr>
      <vt:lpstr>¡Vamos a practicar!</vt:lpstr>
      <vt:lpstr>Verbos con forma yo irregular</vt:lpstr>
      <vt:lpstr>We have already learned 3 verbs with irregular yo forms…</vt:lpstr>
      <vt:lpstr>Some common decir phrases are:</vt:lpstr>
      <vt:lpstr>Other verbs with irregular yo forms:</vt:lpstr>
      <vt:lpstr>Hacer _____________</vt:lpstr>
      <vt:lpstr>PowerPoint Presentation</vt:lpstr>
      <vt:lpstr>Salir  _____________</vt:lpstr>
      <vt:lpstr>PowerPoint Presentation</vt:lpstr>
      <vt:lpstr>Poner _____________</vt:lpstr>
      <vt:lpstr>¡Vamos a practicar!</vt:lpstr>
      <vt:lpstr>PowerPoint Presentation</vt:lpstr>
      <vt:lpstr>Ver _____________</vt:lpstr>
      <vt:lpstr>oír _____________</vt:lpstr>
      <vt:lpstr>PowerPoint Presentation</vt:lpstr>
      <vt:lpstr>Food Vocab</vt:lpstr>
      <vt:lpstr>¡Vamos a Traducir!</vt:lpstr>
      <vt:lpstr>Table settings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Review of Chapters 3, 4 &amp; 8</dc:title>
  <dc:creator>Yadira Thomas</dc:creator>
  <cp:lastModifiedBy>Yadira Thomas</cp:lastModifiedBy>
  <cp:revision>1</cp:revision>
  <dcterms:created xsi:type="dcterms:W3CDTF">2019-01-14T15:16:01Z</dcterms:created>
  <dcterms:modified xsi:type="dcterms:W3CDTF">2019-08-22T19:11:30Z</dcterms:modified>
</cp:coreProperties>
</file>