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34" r:id="rId7"/>
  </p:sldMasterIdLst>
  <p:sldIdLst>
    <p:sldId id="256" r:id="rId8"/>
    <p:sldId id="296" r:id="rId9"/>
    <p:sldId id="354" r:id="rId10"/>
    <p:sldId id="355" r:id="rId11"/>
    <p:sldId id="356" r:id="rId12"/>
    <p:sldId id="275" r:id="rId13"/>
    <p:sldId id="277" r:id="rId14"/>
    <p:sldId id="279" r:id="rId15"/>
    <p:sldId id="281" r:id="rId16"/>
    <p:sldId id="283" r:id="rId17"/>
    <p:sldId id="285" r:id="rId18"/>
    <p:sldId id="297" r:id="rId19"/>
    <p:sldId id="286" r:id="rId20"/>
    <p:sldId id="287" r:id="rId21"/>
    <p:sldId id="288" r:id="rId22"/>
    <p:sldId id="289" r:id="rId23"/>
    <p:sldId id="294" r:id="rId24"/>
    <p:sldId id="291" r:id="rId25"/>
    <p:sldId id="292" r:id="rId26"/>
    <p:sldId id="298" r:id="rId27"/>
    <p:sldId id="357" r:id="rId28"/>
    <p:sldId id="359" r:id="rId29"/>
    <p:sldId id="299" r:id="rId30"/>
    <p:sldId id="300" r:id="rId31"/>
    <p:sldId id="302" r:id="rId32"/>
    <p:sldId id="308" r:id="rId33"/>
    <p:sldId id="304" r:id="rId34"/>
    <p:sldId id="306" r:id="rId35"/>
    <p:sldId id="310" r:id="rId36"/>
    <p:sldId id="350" r:id="rId37"/>
    <p:sldId id="312" r:id="rId38"/>
    <p:sldId id="351" r:id="rId39"/>
    <p:sldId id="314" r:id="rId40"/>
    <p:sldId id="316" r:id="rId41"/>
    <p:sldId id="318" r:id="rId42"/>
    <p:sldId id="320" r:id="rId43"/>
    <p:sldId id="322" r:id="rId44"/>
    <p:sldId id="324" r:id="rId45"/>
    <p:sldId id="353" r:id="rId46"/>
    <p:sldId id="326" r:id="rId47"/>
    <p:sldId id="327" r:id="rId48"/>
    <p:sldId id="328" r:id="rId49"/>
    <p:sldId id="330" r:id="rId50"/>
    <p:sldId id="332" r:id="rId51"/>
    <p:sldId id="336" r:id="rId52"/>
    <p:sldId id="341" r:id="rId53"/>
    <p:sldId id="340" r:id="rId54"/>
    <p:sldId id="338" r:id="rId55"/>
    <p:sldId id="344" r:id="rId56"/>
    <p:sldId id="346" r:id="rId57"/>
    <p:sldId id="348" r:id="rId58"/>
    <p:sldId id="33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dira Thomas" userId="6fb39d9a-649d-4dea-9eb3-26c807003a2b" providerId="ADAL" clId="{EBB73420-1460-453B-8D1F-B8FEE8C33DE7}"/>
    <pc:docChg chg="modSld">
      <pc:chgData name="Yadira Thomas" userId="6fb39d9a-649d-4dea-9eb3-26c807003a2b" providerId="ADAL" clId="{EBB73420-1460-453B-8D1F-B8FEE8C33DE7}" dt="2019-07-29T16:09:33.581" v="0" actId="1076"/>
      <pc:docMkLst>
        <pc:docMk/>
      </pc:docMkLst>
      <pc:sldChg chg="modSp">
        <pc:chgData name="Yadira Thomas" userId="6fb39d9a-649d-4dea-9eb3-26c807003a2b" providerId="ADAL" clId="{EBB73420-1460-453B-8D1F-B8FEE8C33DE7}" dt="2019-07-29T16:09:33.581" v="0" actId="1076"/>
        <pc:sldMkLst>
          <pc:docMk/>
          <pc:sldMk cId="1420006293" sldId="356"/>
        </pc:sldMkLst>
        <pc:picChg chg="mod">
          <ac:chgData name="Yadira Thomas" userId="6fb39d9a-649d-4dea-9eb3-26c807003a2b" providerId="ADAL" clId="{EBB73420-1460-453B-8D1F-B8FEE8C33DE7}" dt="2019-07-29T16:09:33.581" v="0" actId="1076"/>
          <ac:picMkLst>
            <pc:docMk/>
            <pc:sldMk cId="1420006293" sldId="35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2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8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9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2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6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0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2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73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3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7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8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1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7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2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4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3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6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5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0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91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3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8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3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40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E337-05AB-4985-8D01-6AE0DCDEE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21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A4D9-4379-46D0-96A0-1C1BAF1D7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116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FF55-7523-481D-A1FC-89763C83C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844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0ABA-26B3-4DB2-AD84-1A4B10C86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058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8D27-D0D6-46BA-B83E-B9D8E369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0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8FF6-453D-4588-B6CB-C8D8724BD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960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1E11-07F2-4067-81AD-923EE4E26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595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4005-D3B4-4733-8AB4-FE365D57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19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AC5E-0C1A-4DED-BFED-6B81729CA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32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C265-450E-4607-8416-30238D0ED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93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5887-668B-4B99-98AC-008FC687A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587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92449-AF30-4A9E-9791-A920E2E31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109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9735-778A-42EA-BCD6-C86E1D737D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1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4470-67B2-4ADE-A348-A64615FB43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20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D4B6-E4EA-49FE-8719-AA8CBBE6B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1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77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3C98-B6B2-4A0A-B119-474749AE7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88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D9CC5-E74D-4E49-84FE-70FE5CC4FB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99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5E80-5C8A-4A3E-BFF9-537814DB5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2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34B5-582B-4B76-B239-EC8F6FC94D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44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2BAE-B9D4-4D8A-B812-BD268656A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36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EEF1-B85D-4C15-B818-F40A17B6F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604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AB77-D8A8-4815-B54E-9242A0F34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53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F1F2-04D5-49F9-8105-803AC69EB7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91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BCC3-1127-4A77-9E92-0947AFC055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846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476E-009A-4367-BE11-C53FCC970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003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97D-D232-4AE6-B931-294F13E97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6527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B7D3-A0CD-4D34-870E-7317253E9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4115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5AEB-6C57-44EB-912D-B1E75C1A5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518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3CC2-C499-4AED-9589-51CCAAE7C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528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CF37-EAA2-4348-908C-FCFC7849C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239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DF19-F7A4-4802-B23A-B9C1F7C90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458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B62FD-E3AD-4A4E-B4B2-E3A43A2F0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494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FF85-7192-452A-84FF-2857D8ED9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875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BF60-1A6E-49CA-906F-614576C58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24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0BDB-FCE0-473C-BC8E-5822AB738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1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1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82A1-55CA-4AA6-99D5-BD1F98C79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26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8250-3A23-4D02-87DE-496932FDF2E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85B3-252C-4A0C-9C15-2C631778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D839-398C-48D9-AE80-F2C6C99A2FB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3123-1394-497F-B204-89B4F35C7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7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6B3C-1B72-4817-A826-0E93092CEE3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C3ED-CAE2-45EA-8713-308E7981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4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B36F-55A1-4179-A92E-EA43BC7802E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6E83-8D9A-45DA-928F-93797072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0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D89C9E1-0F2C-40EA-A708-46E0AB56A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79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66E9B-942E-449E-9C22-A7060A3A88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ADA4A1-0DBD-483F-803A-3814FDBEE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9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mageenvision.com/150/29439-royalty-free-cartoon-clip-art-of-a-friendly-yellow-smiley-face-with-a-closed-mouth-smile-by-andy-nortnik.jpg" TargetMode="Externa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stockphoto.com/file_thumbview_approve/9362030/2/istockphoto_9362030-smiley-cartoon.jpg" TargetMode="Externa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lipartguide.com/_named_clipart_images/0511-0812-1716-2158_Birthday_Boy_In_Love_clipart_image.jpg" TargetMode="Externa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iles.vector-images.com/clipart/smiley80.gif" TargetMode="Externa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pclipart.com/smiley/cool_smilies/Smiley_with_glasses.png" TargetMode="Externa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8800" b="1" dirty="0"/>
            </a:br>
            <a:br>
              <a:rPr lang="en-US" sz="8800" b="1" dirty="0"/>
            </a:br>
            <a:r>
              <a:rPr lang="en-US" sz="8800" b="1" dirty="0"/>
              <a:t>Review of Chapters 1&amp;2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2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hora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siete</a:t>
            </a:r>
            <a:r>
              <a:rPr lang="en-US" dirty="0"/>
              <a:t> y </a:t>
            </a:r>
            <a:r>
              <a:rPr lang="en-US" dirty="0" err="1"/>
              <a:t>veinticinco</a:t>
            </a:r>
            <a:r>
              <a:rPr lang="en-US" dirty="0"/>
              <a:t> de la </a:t>
            </a:r>
            <a:r>
              <a:rPr lang="en-US" dirty="0" err="1"/>
              <a:t>mañana</a:t>
            </a:r>
            <a:endParaRPr lang="en-US" dirty="0"/>
          </a:p>
          <a:p>
            <a:pPr>
              <a:buNone/>
            </a:pPr>
            <a:r>
              <a:rPr lang="en-US" dirty="0"/>
              <a:t>    It is 7:25 a.m.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nueve</a:t>
            </a:r>
            <a:r>
              <a:rPr lang="en-US" dirty="0"/>
              <a:t> y media de la </a:t>
            </a:r>
            <a:r>
              <a:rPr lang="en-US" dirty="0" err="1"/>
              <a:t>noche</a:t>
            </a:r>
            <a:endParaRPr lang="en-US" dirty="0"/>
          </a:p>
          <a:p>
            <a:pPr>
              <a:buNone/>
            </a:pPr>
            <a:r>
              <a:rPr lang="en-US" dirty="0"/>
              <a:t>    It is 9:30 p.m.</a:t>
            </a:r>
          </a:p>
          <a:p>
            <a:r>
              <a:rPr lang="en-US" dirty="0"/>
              <a:t>Es la </a:t>
            </a:r>
            <a:r>
              <a:rPr lang="en-US" dirty="0" err="1"/>
              <a:t>una</a:t>
            </a:r>
            <a:r>
              <a:rPr lang="en-US" dirty="0"/>
              <a:t> y </a:t>
            </a:r>
            <a:r>
              <a:rPr lang="en-US" dirty="0" err="1"/>
              <a:t>cuarto</a:t>
            </a:r>
            <a:r>
              <a:rPr lang="en-US" dirty="0"/>
              <a:t> de la </a:t>
            </a:r>
            <a:r>
              <a:rPr lang="en-US" dirty="0" err="1"/>
              <a:t>tarde</a:t>
            </a:r>
            <a:endParaRPr lang="en-US" dirty="0"/>
          </a:p>
          <a:p>
            <a:pPr>
              <a:buNone/>
            </a:pPr>
            <a:r>
              <a:rPr lang="en-US" dirty="0"/>
              <a:t>    It is 1:15 p.m.</a:t>
            </a:r>
          </a:p>
          <a:p>
            <a:r>
              <a:rPr lang="en-US" dirty="0"/>
              <a:t>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ocho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cuarto</a:t>
            </a:r>
            <a:r>
              <a:rPr lang="en-US" dirty="0"/>
              <a:t> de la </a:t>
            </a:r>
            <a:r>
              <a:rPr lang="en-US" dirty="0" err="1"/>
              <a:t>noche</a:t>
            </a:r>
            <a:endParaRPr lang="en-US" dirty="0"/>
          </a:p>
          <a:p>
            <a:pPr>
              <a:buNone/>
            </a:pPr>
            <a:r>
              <a:rPr lang="en-US" dirty="0"/>
              <a:t>     It is 7:45 p.m.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2050" name="Picture 2" descr="http://t1.gstatic.com/images?q=tbn:ANd9GcQ353zOsynTya5qAMqYjIQtYTy77hk-JTYEBrLsAqbFgYJAq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8288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18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¿A </a:t>
            </a:r>
            <a:r>
              <a:rPr lang="en-US" dirty="0" err="1"/>
              <a:t>qué</a:t>
            </a:r>
            <a:r>
              <a:rPr lang="en-US" dirty="0"/>
              <a:t> hora?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Translate:</a:t>
            </a:r>
          </a:p>
          <a:p>
            <a:pPr marL="514350" indent="-514350">
              <a:buAutoNum type="arabicPeriod"/>
            </a:pPr>
            <a:r>
              <a:rPr lang="en-US" dirty="0"/>
              <a:t>At 10:00 a.m. </a:t>
            </a:r>
          </a:p>
          <a:p>
            <a:pPr marL="514350" indent="-514350">
              <a:buAutoNum type="arabicPeriod"/>
            </a:pPr>
            <a:r>
              <a:rPr lang="en-US" dirty="0"/>
              <a:t>At 12:30 p.m.</a:t>
            </a:r>
          </a:p>
          <a:p>
            <a:pPr marL="514350" indent="-514350">
              <a:buAutoNum type="arabicPeriod"/>
            </a:pPr>
            <a:r>
              <a:rPr lang="en-US" dirty="0"/>
              <a:t>At 9:24 a.m.</a:t>
            </a:r>
          </a:p>
          <a:p>
            <a:pPr marL="514350" indent="-514350">
              <a:buAutoNum type="arabicPeriod"/>
            </a:pPr>
            <a:r>
              <a:rPr lang="en-US" dirty="0"/>
              <a:t>At 1:15 p.m.</a:t>
            </a:r>
          </a:p>
          <a:p>
            <a:pPr marL="514350" indent="-514350">
              <a:buAutoNum type="arabicPeriod"/>
            </a:pPr>
            <a:r>
              <a:rPr lang="en-US" dirty="0"/>
              <a:t>At 7:43 p.m.</a:t>
            </a:r>
          </a:p>
          <a:p>
            <a:pPr marL="514350" indent="-514350">
              <a:buAutoNum type="arabicPeriod"/>
            </a:pPr>
            <a:r>
              <a:rPr lang="en-US" dirty="0"/>
              <a:t>At 11:00 a.m.</a:t>
            </a:r>
          </a:p>
          <a:p>
            <a:pPr marL="514350" indent="-514350">
              <a:buAutoNum type="arabicPeriod"/>
            </a:pPr>
            <a:r>
              <a:rPr lang="en-US" dirty="0"/>
              <a:t>At 1:32 a.m.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2362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13360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diez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de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mañana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667001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doce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y media de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tarde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20040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nueve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veinticuatro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de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mañana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733801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A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una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cuarto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de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tarde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343401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siete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cuarenta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tres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de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noche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800601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once de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mañana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://l.yimg.com/hu/shots/39636-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1" y="228600"/>
            <a:ext cx="1828800" cy="167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05400" y="5334001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una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treinta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y dos de la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mañana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7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49225"/>
            <a:ext cx="10515600" cy="79057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Vamos</a:t>
            </a:r>
            <a:r>
              <a:rPr lang="en-US" b="1" dirty="0">
                <a:solidFill>
                  <a:srgbClr val="7030A0"/>
                </a:solidFill>
              </a:rPr>
              <a:t> a </a:t>
            </a:r>
            <a:r>
              <a:rPr lang="en-US" b="1" dirty="0" err="1">
                <a:solidFill>
                  <a:srgbClr val="7030A0"/>
                </a:solidFill>
              </a:rPr>
              <a:t>practicar</a:t>
            </a:r>
            <a:r>
              <a:rPr lang="en-US" b="1" dirty="0">
                <a:solidFill>
                  <a:srgbClr val="7030A0"/>
                </a:solidFill>
              </a:rPr>
              <a:t> con los </a:t>
            </a:r>
            <a:r>
              <a:rPr lang="en-US" b="1" dirty="0" err="1">
                <a:solidFill>
                  <a:srgbClr val="7030A0"/>
                </a:solidFill>
              </a:rPr>
              <a:t>números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sz="2200" b="1" dirty="0">
                <a:solidFill>
                  <a:srgbClr val="7030A0"/>
                </a:solidFill>
              </a:rPr>
              <a:t>(p.16, p.63 and p.64)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500" y="1089024"/>
            <a:ext cx="10515600" cy="519747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1.113 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804 </a:t>
            </a:r>
          </a:p>
          <a:p>
            <a:pPr marL="514350" indent="-514350">
              <a:buAutoNum type="arabicPeriod"/>
            </a:pPr>
            <a:r>
              <a:rPr lang="en-US" dirty="0"/>
              <a:t>249 </a:t>
            </a:r>
          </a:p>
          <a:p>
            <a:pPr marL="514350" indent="-514350">
              <a:buAutoNum type="arabicPeriod"/>
            </a:pPr>
            <a:r>
              <a:rPr lang="en-US" dirty="0"/>
              <a:t>525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922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2.630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572 </a:t>
            </a:r>
          </a:p>
          <a:p>
            <a:pPr marL="514350" indent="-514350">
              <a:buAutoNum type="arabicPeriod"/>
            </a:pPr>
            <a:r>
              <a:rPr lang="en-US" dirty="0"/>
              <a:t>180 </a:t>
            </a:r>
          </a:p>
          <a:p>
            <a:pPr marL="514350" indent="-514350">
              <a:buAutoNum type="arabicPeriod"/>
            </a:pPr>
            <a:r>
              <a:rPr lang="en-US" dirty="0"/>
              <a:t>764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459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900" y="1009648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 ciento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0" y="1482037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ochocientos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cuatro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500" y="2048992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doscientos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cuarenta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500" y="2514252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quinientos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veinticinco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500" y="2986641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novecientos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veintidos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500" y="3482460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 mil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seiscientos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treinta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5500" y="4050271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quinientos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setenta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dos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5500" y="4546090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ciento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ochenta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5500" y="5057199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setecientos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sesenta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cuatro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500" y="5551164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cuatrocientos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cincuenta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3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Definite and Indefinite Articles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Definite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‘El/La/Los/Las’ all mean ‘the’</a:t>
            </a:r>
          </a:p>
          <a:p>
            <a:r>
              <a:rPr lang="en-US" dirty="0"/>
              <a:t>‘El’ is masculine singular</a:t>
            </a:r>
          </a:p>
          <a:p>
            <a:r>
              <a:rPr lang="en-US" dirty="0"/>
              <a:t>‘La’ is feminine singular</a:t>
            </a:r>
          </a:p>
          <a:p>
            <a:r>
              <a:rPr lang="en-US" dirty="0"/>
              <a:t>‘Los’ is masculine plural</a:t>
            </a:r>
          </a:p>
          <a:p>
            <a:r>
              <a:rPr lang="en-US" dirty="0"/>
              <a:t>‘Las’ is feminine plural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Indefinite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Singular</a:t>
            </a:r>
          </a:p>
          <a:p>
            <a:r>
              <a:rPr lang="en-US" dirty="0"/>
              <a:t>‘Un’ and ‘</a:t>
            </a:r>
            <a:r>
              <a:rPr lang="en-US" dirty="0" err="1"/>
              <a:t>Una</a:t>
            </a:r>
            <a:r>
              <a:rPr lang="en-US" dirty="0"/>
              <a:t>’ mean ‘a or an’</a:t>
            </a:r>
          </a:p>
          <a:p>
            <a:r>
              <a:rPr lang="en-US" dirty="0"/>
              <a:t>‘Un’ is masculine singular</a:t>
            </a:r>
          </a:p>
          <a:p>
            <a:r>
              <a:rPr lang="en-US" dirty="0"/>
              <a:t>‘</a:t>
            </a:r>
            <a:r>
              <a:rPr lang="en-US" dirty="0" err="1"/>
              <a:t>Una</a:t>
            </a:r>
            <a:r>
              <a:rPr lang="en-US" dirty="0"/>
              <a:t>’ is feminine singular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Plural</a:t>
            </a:r>
          </a:p>
          <a:p>
            <a:r>
              <a:rPr lang="en-US" dirty="0"/>
              <a:t>‘</a:t>
            </a:r>
            <a:r>
              <a:rPr lang="en-US" dirty="0" err="1"/>
              <a:t>Unos</a:t>
            </a:r>
            <a:r>
              <a:rPr lang="en-US" dirty="0"/>
              <a:t>’ and ‘</a:t>
            </a:r>
            <a:r>
              <a:rPr lang="en-US" dirty="0" err="1"/>
              <a:t>Unas</a:t>
            </a:r>
            <a:r>
              <a:rPr lang="en-US" dirty="0"/>
              <a:t>’ mean some or a few</a:t>
            </a:r>
          </a:p>
          <a:p>
            <a:r>
              <a:rPr lang="en-US" dirty="0"/>
              <a:t>‘</a:t>
            </a:r>
            <a:r>
              <a:rPr lang="en-US" dirty="0" err="1"/>
              <a:t>Unos</a:t>
            </a:r>
            <a:r>
              <a:rPr lang="en-US" dirty="0"/>
              <a:t>’ is masculine plural</a:t>
            </a:r>
          </a:p>
          <a:p>
            <a:r>
              <a:rPr lang="en-US" dirty="0"/>
              <a:t>‘</a:t>
            </a:r>
            <a:r>
              <a:rPr lang="en-US" dirty="0" err="1"/>
              <a:t>Unas</a:t>
            </a:r>
            <a:r>
              <a:rPr lang="en-US" dirty="0"/>
              <a:t>’ is feminine plural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6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nouns plural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If  a noun ends in a vowel, add an ‘s’ to the end.</a:t>
            </a:r>
          </a:p>
          <a:p>
            <a:pPr marL="514350" indent="-514350">
              <a:buAutoNum type="arabicPeriod"/>
            </a:pPr>
            <a:r>
              <a:rPr lang="en-US" dirty="0"/>
              <a:t>If a noun ends in a consonant, add ‘</a:t>
            </a:r>
            <a:r>
              <a:rPr lang="en-US" dirty="0" err="1"/>
              <a:t>es</a:t>
            </a:r>
            <a:r>
              <a:rPr lang="en-US" dirty="0"/>
              <a:t>’ to the end.</a:t>
            </a:r>
          </a:p>
          <a:p>
            <a:pPr marL="514350" indent="-514350">
              <a:buAutoNum type="arabicPeriod"/>
            </a:pPr>
            <a:r>
              <a:rPr lang="en-US" dirty="0"/>
              <a:t>If a noun ends in the letter ‘z’, remove the ‘z’ and replace with ‘</a:t>
            </a:r>
            <a:r>
              <a:rPr lang="en-US" dirty="0" err="1"/>
              <a:t>ces</a:t>
            </a:r>
            <a:r>
              <a:rPr lang="en-US" dirty="0"/>
              <a:t>’. 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Ex: </a:t>
            </a:r>
            <a:r>
              <a:rPr lang="en-US" dirty="0" err="1"/>
              <a:t>libro→libros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Ex. </a:t>
            </a:r>
            <a:r>
              <a:rPr lang="en-US" dirty="0" err="1"/>
              <a:t>papel→papeles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Ex. </a:t>
            </a:r>
            <a:r>
              <a:rPr lang="en-US" dirty="0" err="1"/>
              <a:t>Lápiz→lápices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5370"/>
            <a:ext cx="10515600" cy="1325563"/>
          </a:xfrm>
        </p:spPr>
        <p:txBody>
          <a:bodyPr/>
          <a:lstStyle/>
          <a:p>
            <a:r>
              <a:rPr lang="en-US" dirty="0"/>
              <a:t>Translate the following: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20009"/>
            <a:ext cx="10515600" cy="475695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The maps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  The countries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  A bus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 Some windows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  A schedule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/>
              <a:t>6.   The </a:t>
            </a:r>
            <a:r>
              <a:rPr lang="en-US" dirty="0"/>
              <a:t>backpacks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4828" y="1632415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4831" y="2466166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países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830" y="3289642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autobús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4829" y="4123393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ventanas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4829" y="4867746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horario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4827" y="5612099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mochilas</a:t>
            </a:r>
          </a:p>
        </p:txBody>
      </p:sp>
    </p:spTree>
    <p:extLst>
      <p:ext uri="{BB962C8B-B14F-4D97-AF65-F5344CB8AC3E}">
        <p14:creationId xmlns:p14="http://schemas.microsoft.com/office/powerpoint/2010/main" val="15205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following plural: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1. La uva</a:t>
            </a:r>
          </a:p>
          <a:p>
            <a:pPr marL="0" indent="0">
              <a:buNone/>
            </a:pPr>
            <a:r>
              <a:rPr lang="es-ES" dirty="0"/>
              <a:t>2. La cebolla</a:t>
            </a:r>
          </a:p>
          <a:p>
            <a:pPr marL="0" indent="0">
              <a:buNone/>
            </a:pPr>
            <a:r>
              <a:rPr lang="es-ES" dirty="0"/>
              <a:t>3. Un lápiz</a:t>
            </a:r>
          </a:p>
          <a:p>
            <a:pPr marL="0" indent="0">
              <a:buNone/>
            </a:pPr>
            <a:r>
              <a:rPr lang="es-ES" dirty="0"/>
              <a:t>4. Una papa</a:t>
            </a:r>
          </a:p>
          <a:p>
            <a:pPr marL="0" indent="0">
              <a:buNone/>
            </a:pPr>
            <a:r>
              <a:rPr lang="es-ES" dirty="0"/>
              <a:t>5. sabrosa</a:t>
            </a:r>
          </a:p>
          <a:p>
            <a:pPr marL="0" indent="0">
              <a:buNone/>
            </a:pPr>
            <a:r>
              <a:rPr lang="es-ES" dirty="0"/>
              <a:t>6. bueno</a:t>
            </a:r>
          </a:p>
          <a:p>
            <a:pPr marL="0" indent="0">
              <a:buNone/>
            </a:pPr>
            <a:r>
              <a:rPr lang="es-ES" dirty="0"/>
              <a:t>7. El cereal</a:t>
            </a:r>
          </a:p>
          <a:p>
            <a:pPr marL="0" indent="0">
              <a:buNone/>
            </a:pPr>
            <a:r>
              <a:rPr lang="es-ES" dirty="0"/>
              <a:t>8. difícil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600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  <a:latin typeface="Calibri"/>
              </a:rPr>
              <a:t>Las </a:t>
            </a:r>
            <a:r>
              <a:rPr lang="en-US" sz="2800" b="1" dirty="0" err="1">
                <a:solidFill>
                  <a:srgbClr val="1F497D"/>
                </a:solidFill>
                <a:latin typeface="Calibri"/>
              </a:rPr>
              <a:t>uvas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11545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  <a:latin typeface="Calibri"/>
              </a:rPr>
              <a:t>Las </a:t>
            </a:r>
            <a:r>
              <a:rPr lang="en-US" sz="2800" b="1" dirty="0" err="1">
                <a:solidFill>
                  <a:srgbClr val="1F497D"/>
                </a:solidFill>
                <a:latin typeface="Calibri"/>
              </a:rPr>
              <a:t>cebollas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61175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F497D"/>
                </a:solidFill>
                <a:latin typeface="Calibri"/>
              </a:rPr>
              <a:t>Unos</a:t>
            </a:r>
            <a:r>
              <a:rPr lang="en-US" sz="2800" b="1">
                <a:solidFill>
                  <a:srgbClr val="1F497D"/>
                </a:solidFill>
                <a:latin typeface="Calibri"/>
              </a:rPr>
              <a:t> lápices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17017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F497D"/>
                </a:solidFill>
                <a:latin typeface="Calibri"/>
              </a:rPr>
              <a:t>Unas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 papas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67738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F497D"/>
                </a:solidFill>
                <a:latin typeface="Calibri"/>
              </a:rPr>
              <a:t>sabrosas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7976" y="427100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F497D"/>
                </a:solidFill>
                <a:latin typeface="Calibri"/>
              </a:rPr>
              <a:t>buenos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031" y="48107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  <a:latin typeface="Calibri"/>
              </a:rPr>
              <a:t>Los </a:t>
            </a:r>
            <a:r>
              <a:rPr lang="en-US" sz="2800" b="1" dirty="0" err="1">
                <a:solidFill>
                  <a:srgbClr val="1F497D"/>
                </a:solidFill>
                <a:latin typeface="Calibri"/>
              </a:rPr>
              <a:t>cereales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5334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F497D"/>
                </a:solidFill>
                <a:latin typeface="Calibri"/>
              </a:rPr>
              <a:t>difíciles</a:t>
            </a:r>
            <a:endParaRPr lang="en-US" sz="2800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4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 Words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4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Numbers and Telling Time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5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36" y="846138"/>
            <a:ext cx="10972800" cy="50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form questions in Spanish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turning a statement into a question, add a question mark before (upside down) and after the question.</a:t>
            </a:r>
          </a:p>
          <a:p>
            <a:r>
              <a:rPr lang="en-US" dirty="0"/>
              <a:t>REMEMBER that in Spanish, the phrase Do you..? does NOT exist!!!</a:t>
            </a:r>
          </a:p>
          <a:p>
            <a:r>
              <a:rPr lang="en-US" dirty="0"/>
              <a:t>Look at the following examples:</a:t>
            </a:r>
          </a:p>
          <a:p>
            <a:r>
              <a:rPr lang="en-US" dirty="0"/>
              <a:t>Ex. The statement, </a:t>
            </a:r>
            <a:r>
              <a:rPr lang="en-US" i="1" dirty="0" err="1"/>
              <a:t>Ustedes</a:t>
            </a:r>
            <a:r>
              <a:rPr lang="en-US" i="1" dirty="0"/>
              <a:t> </a:t>
            </a:r>
            <a:r>
              <a:rPr lang="en-US" i="1" dirty="0" err="1"/>
              <a:t>trabajan</a:t>
            </a:r>
            <a:r>
              <a:rPr lang="en-US" i="1" dirty="0"/>
              <a:t> los sábados </a:t>
            </a:r>
            <a:r>
              <a:rPr lang="en-US" dirty="0"/>
              <a:t>which translates to, </a:t>
            </a:r>
            <a:r>
              <a:rPr lang="en-US" i="1" dirty="0"/>
              <a:t>You all work on Saturdays </a:t>
            </a:r>
            <a:r>
              <a:rPr lang="en-US" dirty="0"/>
              <a:t>can be made into the question,        </a:t>
            </a:r>
            <a:r>
              <a:rPr lang="en-US" i="1" dirty="0"/>
              <a:t>Do you all work on Saturdays</a:t>
            </a:r>
            <a:r>
              <a:rPr lang="en-US" dirty="0"/>
              <a:t>? by adding question marks. </a:t>
            </a:r>
          </a:p>
          <a:p>
            <a:r>
              <a:rPr lang="en-US" dirty="0"/>
              <a:t>¿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trabajan</a:t>
            </a:r>
            <a:r>
              <a:rPr lang="en-US" dirty="0"/>
              <a:t> los </a:t>
            </a:r>
            <a:r>
              <a:rPr lang="en-US" dirty="0">
                <a:solidFill>
                  <a:prstClr val="black"/>
                </a:solidFill>
              </a:rPr>
              <a:t>sábados? / Do you all work on Saturdays?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form questions in Spanish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way to ask the same question, </a:t>
            </a:r>
            <a:r>
              <a:rPr lang="en-US" i="1" dirty="0"/>
              <a:t>Do you all work on Saturdays? </a:t>
            </a:r>
            <a:r>
              <a:rPr lang="en-US" dirty="0"/>
              <a:t>is to swap the subject with the verb. </a:t>
            </a:r>
          </a:p>
          <a:p>
            <a:r>
              <a:rPr lang="en-US" dirty="0"/>
              <a:t>¿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trabajan</a:t>
            </a:r>
            <a:r>
              <a:rPr lang="en-US" dirty="0"/>
              <a:t> los </a:t>
            </a:r>
            <a:r>
              <a:rPr lang="en-US" dirty="0">
                <a:solidFill>
                  <a:prstClr val="black"/>
                </a:solidFill>
              </a:rPr>
              <a:t>sábados?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/>
              <a:t>¿</a:t>
            </a:r>
            <a:r>
              <a:rPr lang="en-US" dirty="0" err="1"/>
              <a:t>Trabajan</a:t>
            </a:r>
            <a:r>
              <a:rPr lang="en-US" dirty="0"/>
              <a:t> </a:t>
            </a:r>
            <a:r>
              <a:rPr lang="en-US" dirty="0" err="1"/>
              <a:t>ustedes</a:t>
            </a:r>
            <a:r>
              <a:rPr lang="en-US" dirty="0"/>
              <a:t> los </a:t>
            </a:r>
            <a:r>
              <a:rPr lang="en-US" dirty="0">
                <a:solidFill>
                  <a:prstClr val="black"/>
                </a:solidFill>
              </a:rPr>
              <a:t>sábados?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615441" y="3253971"/>
            <a:ext cx="240145" cy="434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6880" y="3253971"/>
            <a:ext cx="314962" cy="434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2400" y="3678516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8282" y="3678516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7920" y="3863182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SWAP THESE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920935" y="5001491"/>
            <a:ext cx="240145" cy="434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95600" y="4988530"/>
            <a:ext cx="314962" cy="434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5460456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1" y="5459368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22990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4" grpId="0"/>
      <p:bldP spid="15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Fill in the blanks with the correct question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¿___________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hermana</a:t>
            </a:r>
            <a:r>
              <a:rPr lang="en-US" dirty="0"/>
              <a:t> de </a:t>
            </a:r>
            <a:r>
              <a:rPr lang="en-US" dirty="0" err="1"/>
              <a:t>Paco</a:t>
            </a:r>
            <a:r>
              <a:rPr lang="en-US" dirty="0"/>
              <a:t>? Ella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bonita</a:t>
            </a:r>
            <a:r>
              <a:rPr lang="en-US" dirty="0"/>
              <a:t> y </a:t>
            </a:r>
            <a:r>
              <a:rPr lang="en-US" dirty="0" err="1"/>
              <a:t>alta.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¿___________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Ramira</a:t>
            </a:r>
            <a:r>
              <a:rPr lang="en-US" dirty="0"/>
              <a:t>? </a:t>
            </a:r>
            <a:r>
              <a:rPr lang="en-US" dirty="0" err="1"/>
              <a:t>Es</a:t>
            </a:r>
            <a:r>
              <a:rPr lang="en-US" dirty="0"/>
              <a:t> de Chile.</a:t>
            </a:r>
          </a:p>
          <a:p>
            <a:pPr marL="514350" indent="-514350">
              <a:buAutoNum type="arabicPeriod"/>
            </a:pPr>
            <a:r>
              <a:rPr lang="en-US" dirty="0"/>
              <a:t>¿___________ </a:t>
            </a:r>
            <a:r>
              <a:rPr lang="en-US" dirty="0" err="1"/>
              <a:t>clases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?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clases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¿_______________ </a:t>
            </a:r>
            <a:r>
              <a:rPr lang="en-US" dirty="0" err="1"/>
              <a:t>quieres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pluma</a:t>
            </a:r>
            <a:r>
              <a:rPr lang="en-US" dirty="0"/>
              <a:t>?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necesito</a:t>
            </a:r>
            <a:r>
              <a:rPr lang="en-US" dirty="0"/>
              <a:t> </a:t>
            </a:r>
            <a:r>
              <a:rPr lang="en-US" dirty="0" err="1"/>
              <a:t>escribir</a:t>
            </a:r>
            <a:r>
              <a:rPr lang="en-US" dirty="0"/>
              <a:t> mi </a:t>
            </a:r>
            <a:r>
              <a:rPr lang="en-US" dirty="0" err="1"/>
              <a:t>tarea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¿_________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 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bailar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1782" y="1600201"/>
            <a:ext cx="181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Cómo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782" y="2184976"/>
            <a:ext cx="181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De </a:t>
            </a:r>
            <a:r>
              <a:rPr lang="en-US" sz="3200" b="1" dirty="0" err="1">
                <a:solidFill>
                  <a:srgbClr val="0070C0"/>
                </a:solidFill>
              </a:rPr>
              <a:t>dónde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782" y="2769751"/>
            <a:ext cx="181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Cuántas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8073" y="3354526"/>
            <a:ext cx="181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Por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qué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636" y="4447957"/>
            <a:ext cx="181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Qué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Ser</a:t>
            </a:r>
            <a:r>
              <a:rPr lang="en-US" sz="5400" b="1" dirty="0"/>
              <a:t> vs. </a:t>
            </a:r>
            <a:r>
              <a:rPr lang="en-US" sz="5400" b="1" dirty="0" err="1"/>
              <a:t>Estar</a:t>
            </a:r>
            <a:endParaRPr lang="en-US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4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Meaning: To be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Notice that the verb ‘</a:t>
            </a:r>
            <a:r>
              <a:rPr lang="en-US" altLang="en-US" dirty="0" err="1"/>
              <a:t>estar</a:t>
            </a:r>
            <a:r>
              <a:rPr lang="en-US" altLang="en-US" dirty="0"/>
              <a:t>’ has the same meaning as the verb ‘</a:t>
            </a:r>
            <a:r>
              <a:rPr lang="en-US" altLang="en-US" dirty="0" err="1"/>
              <a:t>ser</a:t>
            </a:r>
            <a:r>
              <a:rPr lang="en-US" altLang="en-US" dirty="0"/>
              <a:t>’.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Even though they have the same meaning, each verb is used differently. </a:t>
            </a:r>
          </a:p>
        </p:txBody>
      </p:sp>
    </p:spTree>
    <p:extLst>
      <p:ext uri="{BB962C8B-B14F-4D97-AF65-F5344CB8AC3E}">
        <p14:creationId xmlns:p14="http://schemas.microsoft.com/office/powerpoint/2010/main" val="35951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Ser: To be</a:t>
            </a:r>
            <a:endParaRPr lang="en-US" altLang="en-US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4592699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Soy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Somos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Eres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Sois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43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05000" y="19050"/>
            <a:ext cx="8229600" cy="819150"/>
          </a:xfrm>
        </p:spPr>
        <p:txBody>
          <a:bodyPr/>
          <a:lstStyle/>
          <a:p>
            <a:r>
              <a:rPr lang="en-US" altLang="en-US" dirty="0" err="1"/>
              <a:t>Ser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986520" cy="58674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2"/>
                </a:solidFill>
              </a:rPr>
              <a:t>This verb describes and identifies someone or something.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It is an irregular verb; its forms do not follow the regular patterns that most verbs follow.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It expresses possession and origin, with the preposition ‘de’.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    Ex. Las </a:t>
            </a:r>
            <a:r>
              <a:rPr lang="en-US" dirty="0" err="1">
                <a:solidFill>
                  <a:schemeClr val="accent2"/>
                </a:solidFill>
              </a:rPr>
              <a:t>maletas</a:t>
            </a:r>
            <a:r>
              <a:rPr lang="en-US" dirty="0">
                <a:solidFill>
                  <a:schemeClr val="accent2"/>
                </a:solidFill>
              </a:rPr>
              <a:t> son </a:t>
            </a:r>
            <a:r>
              <a:rPr lang="en-US" b="1" dirty="0">
                <a:solidFill>
                  <a:schemeClr val="accent2"/>
                </a:solidFill>
              </a:rPr>
              <a:t>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ella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    Ex. Sra. Thomas </a:t>
            </a:r>
            <a:r>
              <a:rPr lang="en-US" dirty="0" err="1">
                <a:solidFill>
                  <a:schemeClr val="accent2"/>
                </a:solidFill>
              </a:rPr>
              <a:t>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de</a:t>
            </a:r>
            <a:r>
              <a:rPr lang="en-US" dirty="0">
                <a:solidFill>
                  <a:schemeClr val="accent2"/>
                </a:solidFill>
              </a:rPr>
              <a:t> Puerto Rico.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It is used to express profession or occupation. Ex. Sra. Thomas </a:t>
            </a:r>
            <a:r>
              <a:rPr lang="en-US" dirty="0" err="1">
                <a:solidFill>
                  <a:schemeClr val="accent2"/>
                </a:solidFill>
              </a:rPr>
              <a:t>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una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profesora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800080"/>
                </a:solidFill>
              </a:rPr>
              <a:t>Estar</a:t>
            </a:r>
            <a:r>
              <a:rPr lang="en-US" altLang="en-US" dirty="0">
                <a:solidFill>
                  <a:srgbClr val="800080"/>
                </a:solidFill>
              </a:rPr>
              <a:t>: To be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The verb ‘</a:t>
            </a:r>
            <a:r>
              <a:rPr lang="en-US" altLang="en-US" b="1" dirty="0" err="1">
                <a:solidFill>
                  <a:schemeClr val="accent2"/>
                </a:solidFill>
              </a:rPr>
              <a:t>estar</a:t>
            </a:r>
            <a:r>
              <a:rPr lang="en-US" altLang="en-US" dirty="0"/>
              <a:t>’ is used to talk about feelings, emotions, and location.           </a:t>
            </a:r>
          </a:p>
          <a:p>
            <a:pPr marL="0" indent="0" eaLnBrk="1" hangingPunct="1">
              <a:buNone/>
            </a:pPr>
            <a:r>
              <a:rPr lang="en-US" altLang="en-US" dirty="0"/>
              <a:t>   Ex. Ella </a:t>
            </a:r>
            <a:r>
              <a:rPr lang="en-US" altLang="en-US" b="1" dirty="0" err="1"/>
              <a:t>está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</a:t>
            </a:r>
            <a:r>
              <a:rPr lang="en-US" altLang="en-US" dirty="0" err="1"/>
              <a:t>clase</a:t>
            </a:r>
            <a:r>
              <a:rPr lang="en-US" altLang="en-US" dirty="0"/>
              <a:t> de </a:t>
            </a:r>
            <a:r>
              <a:rPr lang="en-US" altLang="en-US" dirty="0" err="1"/>
              <a:t>español</a:t>
            </a:r>
            <a:r>
              <a:rPr lang="en-US" altLang="en-US" dirty="0"/>
              <a:t>.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She is in Spanish class.</a:t>
            </a:r>
          </a:p>
          <a:p>
            <a:pPr marL="0" indent="0" eaLnBrk="1" hangingPunct="1">
              <a:buNone/>
            </a:pPr>
            <a:r>
              <a:rPr lang="en-US" altLang="en-US" dirty="0"/>
              <a:t>   Ex. Los </a:t>
            </a:r>
            <a:r>
              <a:rPr lang="en-US" altLang="en-US" dirty="0" err="1"/>
              <a:t>muchachos</a:t>
            </a:r>
            <a:r>
              <a:rPr lang="en-US" altLang="en-US" dirty="0"/>
              <a:t> </a:t>
            </a:r>
            <a:r>
              <a:rPr lang="en-US" altLang="en-US" b="1" dirty="0" err="1"/>
              <a:t>están</a:t>
            </a:r>
            <a:r>
              <a:rPr lang="en-US" altLang="en-US" dirty="0"/>
              <a:t> </a:t>
            </a:r>
            <a:r>
              <a:rPr lang="en-US" altLang="en-US" dirty="0" err="1"/>
              <a:t>cansados</a:t>
            </a:r>
            <a:r>
              <a:rPr lang="en-US" altLang="en-US" dirty="0"/>
              <a:t>. 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The boys are tired. </a:t>
            </a:r>
          </a:p>
        </p:txBody>
      </p:sp>
    </p:spTree>
    <p:extLst>
      <p:ext uri="{BB962C8B-B14F-4D97-AF65-F5344CB8AC3E}">
        <p14:creationId xmlns:p14="http://schemas.microsoft.com/office/powerpoint/2010/main" val="317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Estar: To be</a:t>
            </a:r>
          </a:p>
        </p:txBody>
      </p:sp>
      <p:graphicFrame>
        <p:nvGraphicFramePr>
          <p:cNvPr id="3092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699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Estoy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Estamos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Estáis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Está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Están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8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9314"/>
            <a:ext cx="10753436" cy="62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480" y="365126"/>
            <a:ext cx="11470640" cy="7751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Using </a:t>
            </a:r>
            <a:r>
              <a:rPr lang="en-US" dirty="0" err="1"/>
              <a:t>estar</a:t>
            </a:r>
            <a:r>
              <a:rPr lang="en-US" dirty="0"/>
              <a:t> with location phrases</a:t>
            </a:r>
            <a:br>
              <a:rPr lang="en-US" dirty="0"/>
            </a:br>
            <a:r>
              <a:rPr lang="en-US" dirty="0"/>
              <a:t>Translate the following: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58645"/>
            <a:ext cx="10515600" cy="502382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The chair is next to the backpack.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window is behind the desk.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bookstore is over there.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homework is on top of the table.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house is between the stadium and the dormitory.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clock is over the door.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0008" y="1548468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mochila.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0008" y="2460871"/>
            <a:ext cx="645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ventana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detrás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escritorio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0008" y="3373274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librería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0008" y="4304650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tarea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encima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mesa.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0008" y="5111042"/>
            <a:ext cx="922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casa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entre 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estadio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estudiantil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0135" y="6020856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reloj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puerta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01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CC0099"/>
                </a:solidFill>
              </a:rPr>
              <a:t>‘</a:t>
            </a:r>
            <a:r>
              <a:rPr lang="en-US" altLang="en-US" sz="4000" dirty="0" err="1">
                <a:solidFill>
                  <a:srgbClr val="CC0099"/>
                </a:solidFill>
              </a:rPr>
              <a:t>Ser</a:t>
            </a:r>
            <a:r>
              <a:rPr lang="en-US" altLang="en-US" sz="4000" dirty="0">
                <a:solidFill>
                  <a:srgbClr val="CC0099"/>
                </a:solidFill>
              </a:rPr>
              <a:t>’ o ‘</a:t>
            </a:r>
            <a:r>
              <a:rPr lang="en-US" altLang="en-US" sz="4000" dirty="0" err="1">
                <a:solidFill>
                  <a:srgbClr val="CC0099"/>
                </a:solidFill>
              </a:rPr>
              <a:t>Estar</a:t>
            </a:r>
            <a:r>
              <a:rPr lang="en-US" altLang="en-US" sz="4000" dirty="0">
                <a:solidFill>
                  <a:srgbClr val="CC0099"/>
                </a:solidFill>
              </a:rPr>
              <a:t>’</a:t>
            </a:r>
            <a:r>
              <a:rPr lang="en-US" altLang="en-US" sz="4000" dirty="0"/>
              <a:t> </a:t>
            </a:r>
            <a:br>
              <a:rPr lang="en-US" altLang="en-US" sz="4000" dirty="0"/>
            </a:br>
            <a:r>
              <a:rPr lang="en-US" altLang="en-US" sz="2400" dirty="0"/>
              <a:t>Fill in the blanks with the correct verb and the correct conjugation.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1. La </a:t>
            </a:r>
            <a:r>
              <a:rPr lang="en-US" altLang="en-US" dirty="0" err="1"/>
              <a:t>chica</a:t>
            </a:r>
            <a:r>
              <a:rPr lang="en-US" altLang="en-US" dirty="0"/>
              <a:t> ________ </a:t>
            </a:r>
            <a:r>
              <a:rPr lang="en-US" altLang="en-US" dirty="0" err="1"/>
              <a:t>alta.</a:t>
            </a:r>
            <a:endParaRPr lang="en-US" altLang="en-US" dirty="0"/>
          </a:p>
          <a:p>
            <a:pPr eaLnBrk="1" hangingPunct="1"/>
            <a:r>
              <a:rPr lang="en-US" altLang="en-US" dirty="0"/>
              <a:t>2. Pedro _________ </a:t>
            </a:r>
            <a:r>
              <a:rPr lang="en-US" altLang="en-US" dirty="0" err="1"/>
              <a:t>en</a:t>
            </a:r>
            <a:r>
              <a:rPr lang="en-US" altLang="en-US" dirty="0"/>
              <a:t> el cine.</a:t>
            </a:r>
          </a:p>
          <a:p>
            <a:pPr eaLnBrk="1" hangingPunct="1"/>
            <a:r>
              <a:rPr lang="en-US" altLang="en-US" dirty="0"/>
              <a:t>3. Los </a:t>
            </a:r>
            <a:r>
              <a:rPr lang="en-US" altLang="en-US" dirty="0" err="1"/>
              <a:t>chicos</a:t>
            </a:r>
            <a:r>
              <a:rPr lang="en-US" altLang="en-US" dirty="0"/>
              <a:t> _________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gimnasio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4. Luis y </a:t>
            </a:r>
            <a:r>
              <a:rPr lang="en-US" altLang="en-US" dirty="0" err="1"/>
              <a:t>yo</a:t>
            </a:r>
            <a:r>
              <a:rPr lang="en-US" altLang="en-US" dirty="0"/>
              <a:t> ____________ </a:t>
            </a:r>
            <a:r>
              <a:rPr lang="en-US" altLang="en-US" dirty="0" err="1"/>
              <a:t>guapos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5. </a:t>
            </a:r>
            <a:r>
              <a:rPr lang="en-US" altLang="en-US" dirty="0" err="1"/>
              <a:t>Yo</a:t>
            </a:r>
            <a:r>
              <a:rPr lang="en-US" altLang="en-US" dirty="0"/>
              <a:t> _________ </a:t>
            </a:r>
            <a:r>
              <a:rPr lang="en-US" altLang="en-US" dirty="0" err="1"/>
              <a:t>pelirroja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6. Claudia _________ </a:t>
            </a:r>
            <a:r>
              <a:rPr lang="en-US" altLang="en-US" dirty="0" err="1"/>
              <a:t>en</a:t>
            </a:r>
            <a:r>
              <a:rPr lang="en-US" altLang="en-US" dirty="0"/>
              <a:t> la </a:t>
            </a:r>
            <a:r>
              <a:rPr lang="en-US" altLang="en-US" dirty="0" err="1"/>
              <a:t>clase</a:t>
            </a:r>
            <a:r>
              <a:rPr lang="en-US" altLang="en-US" dirty="0"/>
              <a:t> de </a:t>
            </a:r>
            <a:r>
              <a:rPr lang="en-US" altLang="en-US" dirty="0" err="1"/>
              <a:t>español</a:t>
            </a:r>
            <a:r>
              <a:rPr lang="en-US" altLang="en-US" dirty="0"/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16961" y="1640366"/>
            <a:ext cx="1463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333399"/>
                </a:solidFill>
              </a:rPr>
              <a:t>es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981961" y="2205199"/>
            <a:ext cx="176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333399"/>
                </a:solidFill>
              </a:rPr>
              <a:t>está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71900" y="3360029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333399"/>
                </a:solidFill>
              </a:rPr>
              <a:t>somos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794126" y="2797261"/>
            <a:ext cx="170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333399"/>
                </a:solidFill>
              </a:rPr>
              <a:t>están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626361" y="3929318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333399"/>
                </a:solidFill>
              </a:rPr>
              <a:t>soy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540761" y="4565035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333399"/>
                </a:solidFill>
              </a:rPr>
              <a:t>está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200" grpId="0"/>
      <p:bldP spid="8201" grpId="0"/>
      <p:bldP spid="82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practicar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Matching Activity handout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Como </a:t>
            </a:r>
            <a:r>
              <a:rPr lang="en-US" dirty="0" err="1"/>
              <a:t>hacer</a:t>
            </a:r>
            <a:r>
              <a:rPr lang="en-US" dirty="0"/>
              <a:t> las </a:t>
            </a:r>
            <a:r>
              <a:rPr lang="en-US" dirty="0" err="1"/>
              <a:t>preguntas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84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Algerian" panose="04020705040A02060702" pitchFamily="82" charset="0"/>
              </a:rPr>
              <a:t>Gustar</a:t>
            </a:r>
            <a:r>
              <a:rPr lang="en-US" b="1" dirty="0">
                <a:latin typeface="Algerian" panose="04020705040A02060702" pitchFamily="82" charset="0"/>
              </a:rPr>
              <a:t> y </a:t>
            </a:r>
            <a:r>
              <a:rPr lang="en-US" b="1" dirty="0" err="1">
                <a:latin typeface="Algerian" panose="04020705040A02060702" pitchFamily="82" charset="0"/>
              </a:rPr>
              <a:t>Encantar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verb ‘</a:t>
            </a:r>
            <a:r>
              <a:rPr lang="en-US" dirty="0" err="1">
                <a:solidFill>
                  <a:schemeClr val="accent2"/>
                </a:solidFill>
              </a:rPr>
              <a:t>gustar</a:t>
            </a:r>
            <a:r>
              <a:rPr lang="en-US" dirty="0">
                <a:solidFill>
                  <a:schemeClr val="accent2"/>
                </a:solidFill>
              </a:rPr>
              <a:t>’: to like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31131918"/>
              </p:ext>
            </p:extLst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mí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gusta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8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0" y="2286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292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plural of the verb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‘</a:t>
            </a:r>
            <a:r>
              <a:rPr lang="en-US" dirty="0" err="1">
                <a:solidFill>
                  <a:schemeClr val="accent2"/>
                </a:solidFill>
              </a:rPr>
              <a:t>gustar</a:t>
            </a:r>
            <a:r>
              <a:rPr lang="en-US" dirty="0">
                <a:solidFill>
                  <a:schemeClr val="accent2"/>
                </a:solidFill>
              </a:rPr>
              <a:t>’: to like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20491749"/>
              </p:ext>
            </p:extLst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mí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gustan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gustan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1" y="152400"/>
            <a:ext cx="82867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102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verb ‘</a:t>
            </a:r>
            <a:r>
              <a:rPr lang="en-US" dirty="0" err="1">
                <a:solidFill>
                  <a:schemeClr val="accent2"/>
                </a:solidFill>
              </a:rPr>
              <a:t>encantar</a:t>
            </a:r>
            <a:r>
              <a:rPr lang="en-US" dirty="0">
                <a:solidFill>
                  <a:schemeClr val="accent2"/>
                </a:solidFill>
              </a:rPr>
              <a:t>’: to love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65404879"/>
              </p:ext>
            </p:extLst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mí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encanta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3048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975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plural of the verb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‘</a:t>
            </a:r>
            <a:r>
              <a:rPr lang="en-US" dirty="0" err="1">
                <a:solidFill>
                  <a:schemeClr val="accent2"/>
                </a:solidFill>
              </a:rPr>
              <a:t>encantar</a:t>
            </a:r>
            <a:r>
              <a:rPr lang="en-US" dirty="0">
                <a:solidFill>
                  <a:schemeClr val="accent2"/>
                </a:solidFill>
              </a:rPr>
              <a:t>’: to love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58306074"/>
              </p:ext>
            </p:extLst>
          </p:nvPr>
        </p:nvGraphicFramePr>
        <p:xfrm>
          <a:off x="1981200" y="1600201"/>
          <a:ext cx="8564880" cy="4592701"/>
        </p:xfrm>
        <a:graphic>
          <a:graphicData uri="http://schemas.openxmlformats.org/drawingml/2006/table">
            <a:tbl>
              <a:tblPr/>
              <a:tblGrid>
                <a:gridCol w="42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mí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le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encantan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encantan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1" y="457200"/>
            <a:ext cx="79057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356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Plurals of ‘</a:t>
            </a:r>
            <a:r>
              <a:rPr lang="en-US" dirty="0" err="1"/>
              <a:t>gustar</a:t>
            </a:r>
            <a:r>
              <a:rPr lang="en-US" dirty="0"/>
              <a:t>’ and ‘</a:t>
            </a:r>
            <a:r>
              <a:rPr lang="en-US" dirty="0" err="1"/>
              <a:t>encantar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express that you like or love something and what you are talking about is plural, you must add an ‘n’ to the end of the verb conjugation.</a:t>
            </a:r>
          </a:p>
          <a:p>
            <a:r>
              <a:rPr lang="en-US" dirty="0"/>
              <a:t>Also, you must always include the </a:t>
            </a:r>
            <a:r>
              <a:rPr lang="en-US" i="1" dirty="0"/>
              <a:t>definite</a:t>
            </a:r>
            <a:r>
              <a:rPr lang="en-US" dirty="0"/>
              <a:t> </a:t>
            </a:r>
            <a:r>
              <a:rPr lang="en-US" i="1" dirty="0"/>
              <a:t>article</a:t>
            </a:r>
            <a:r>
              <a:rPr lang="en-US" dirty="0"/>
              <a:t>. </a:t>
            </a:r>
          </a:p>
          <a:p>
            <a:r>
              <a:rPr lang="en-US" dirty="0"/>
              <a:t>For example: Me </a:t>
            </a:r>
            <a:r>
              <a:rPr lang="en-US" dirty="0" err="1"/>
              <a:t>gust</a:t>
            </a:r>
            <a:r>
              <a:rPr lang="en-US" b="1" dirty="0" err="1"/>
              <a:t>an</a:t>
            </a:r>
            <a:r>
              <a:rPr lang="en-US" dirty="0"/>
              <a:t> </a:t>
            </a:r>
            <a:r>
              <a:rPr lang="en-US" i="1" dirty="0"/>
              <a:t>los</a:t>
            </a:r>
            <a:r>
              <a:rPr lang="en-US" dirty="0"/>
              <a:t> </a:t>
            </a:r>
            <a:r>
              <a:rPr lang="en-US" dirty="0" err="1"/>
              <a:t>reloje</a:t>
            </a:r>
            <a:r>
              <a:rPr lang="en-US" b="1" dirty="0" err="1"/>
              <a:t>s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                        Te </a:t>
            </a:r>
            <a:r>
              <a:rPr lang="en-US" dirty="0" err="1"/>
              <a:t>encant</a:t>
            </a:r>
            <a:r>
              <a:rPr lang="en-US" b="1" dirty="0" err="1"/>
              <a:t>an</a:t>
            </a:r>
            <a:r>
              <a:rPr lang="en-US" dirty="0"/>
              <a:t> </a:t>
            </a:r>
            <a:r>
              <a:rPr lang="en-US" i="1" dirty="0"/>
              <a:t>las</a:t>
            </a:r>
            <a:r>
              <a:rPr lang="en-US" dirty="0"/>
              <a:t> </a:t>
            </a:r>
            <a:r>
              <a:rPr lang="en-US" dirty="0" err="1"/>
              <a:t>calculadora</a:t>
            </a:r>
            <a:r>
              <a:rPr lang="en-US" b="1" dirty="0" err="1"/>
              <a:t>s</a:t>
            </a:r>
            <a:r>
              <a:rPr lang="en-US" dirty="0"/>
              <a:t>. </a:t>
            </a:r>
          </a:p>
        </p:txBody>
      </p:sp>
      <p:pic>
        <p:nvPicPr>
          <p:cNvPr id="2050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1823" y="655638"/>
            <a:ext cx="838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9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 the following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00833"/>
            <a:ext cx="10515600" cy="479998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I like teachers.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She loves Spanish.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We don’t like to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Roberto likes books.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You love the red pen.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Marta and Pablo love college.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823" y="1623561"/>
            <a:ext cx="934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gustan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profesoras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/ Me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gustan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profesores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1673" y="2393363"/>
            <a:ext cx="552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Le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encanta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español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1673" y="3158635"/>
            <a:ext cx="757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nosotros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gusta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1673" y="3923907"/>
            <a:ext cx="552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Roberto le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gustan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1673" y="4689179"/>
            <a:ext cx="552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encanta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roja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672" y="5479147"/>
            <a:ext cx="876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Marta y a Pablo les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encanta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universidad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164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15" y="365125"/>
            <a:ext cx="11069585" cy="61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42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6156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CC3300"/>
                </a:solidFill>
              </a:rPr>
              <a:t>Fill in the blanks with the correct conjugation of the verbs in parenthesis.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264025"/>
            <a:ext cx="11371729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dirty="0"/>
              <a:t>1. A Miguel  ________ (</a:t>
            </a:r>
            <a:r>
              <a:rPr lang="en-US" sz="4000" dirty="0" err="1"/>
              <a:t>gustar</a:t>
            </a:r>
            <a:r>
              <a:rPr lang="en-US" sz="4000" dirty="0"/>
              <a:t>) </a:t>
            </a:r>
            <a:r>
              <a:rPr lang="en-US" sz="4000" dirty="0" err="1"/>
              <a:t>trabajar</a:t>
            </a:r>
            <a:r>
              <a:rPr lang="en-US" sz="4000" dirty="0"/>
              <a:t>.</a:t>
            </a:r>
          </a:p>
          <a:p>
            <a:pPr marL="0" indent="0" eaLnBrk="1" hangingPunct="1">
              <a:buNone/>
            </a:pPr>
            <a:r>
              <a:rPr lang="en-US" sz="4000" dirty="0"/>
              <a:t>2. A </a:t>
            </a:r>
            <a:r>
              <a:rPr lang="en-US" sz="4000" dirty="0" err="1"/>
              <a:t>nosotros</a:t>
            </a:r>
            <a:r>
              <a:rPr lang="en-US" sz="4000" dirty="0"/>
              <a:t> ____________(</a:t>
            </a:r>
            <a:r>
              <a:rPr lang="en-US" sz="4000" dirty="0" err="1"/>
              <a:t>gustar</a:t>
            </a:r>
            <a:r>
              <a:rPr lang="en-US" sz="4000" dirty="0"/>
              <a:t>) </a:t>
            </a:r>
            <a:r>
              <a:rPr lang="en-US" sz="4000" dirty="0" err="1"/>
              <a:t>hablar</a:t>
            </a:r>
            <a:r>
              <a:rPr lang="en-US" sz="4000" dirty="0"/>
              <a:t>.</a:t>
            </a:r>
          </a:p>
          <a:p>
            <a:pPr marL="0" indent="0" eaLnBrk="1" hangingPunct="1">
              <a:buNone/>
            </a:pPr>
            <a:r>
              <a:rPr lang="en-US" sz="4000" dirty="0"/>
              <a:t>3. A </a:t>
            </a:r>
            <a:r>
              <a:rPr lang="en-US" sz="4000" dirty="0" err="1"/>
              <a:t>ellas</a:t>
            </a:r>
            <a:r>
              <a:rPr lang="en-US" sz="4000" dirty="0"/>
              <a:t> ___________(</a:t>
            </a:r>
            <a:r>
              <a:rPr lang="en-US" sz="4000" dirty="0" err="1"/>
              <a:t>encantar</a:t>
            </a:r>
            <a:r>
              <a:rPr lang="en-US" sz="4000" dirty="0"/>
              <a:t>) los </a:t>
            </a:r>
            <a:r>
              <a:rPr lang="en-US" sz="4000" dirty="0" err="1"/>
              <a:t>libros</a:t>
            </a:r>
            <a:r>
              <a:rPr lang="en-US" sz="4000" dirty="0"/>
              <a:t>.</a:t>
            </a:r>
          </a:p>
          <a:p>
            <a:pPr marL="0" indent="0" eaLnBrk="1" hangingPunct="1">
              <a:buNone/>
            </a:pPr>
            <a:r>
              <a:rPr lang="en-US" sz="4000" dirty="0"/>
              <a:t>4. A Cecilia ___________ (</a:t>
            </a:r>
            <a:r>
              <a:rPr lang="en-US" sz="4000" dirty="0" err="1"/>
              <a:t>gustar</a:t>
            </a:r>
            <a:r>
              <a:rPr lang="en-US" sz="4000" dirty="0"/>
              <a:t>) las </a:t>
            </a:r>
            <a:r>
              <a:rPr lang="en-US" sz="4000" dirty="0" err="1"/>
              <a:t>pruebas</a:t>
            </a:r>
            <a:r>
              <a:rPr lang="en-US" sz="4000" dirty="0"/>
              <a:t>.</a:t>
            </a:r>
          </a:p>
          <a:p>
            <a:pPr marL="0" indent="0" eaLnBrk="1" hangingPunct="1">
              <a:buNone/>
            </a:pPr>
            <a:r>
              <a:rPr lang="en-US" sz="4000" dirty="0"/>
              <a:t>5. A </a:t>
            </a:r>
            <a:r>
              <a:rPr lang="en-US" sz="4000" dirty="0" err="1"/>
              <a:t>mí</a:t>
            </a:r>
            <a:r>
              <a:rPr lang="en-US" sz="4000" dirty="0"/>
              <a:t> _____________ (</a:t>
            </a:r>
            <a:r>
              <a:rPr lang="en-US" sz="4000" dirty="0" err="1"/>
              <a:t>encantar</a:t>
            </a:r>
            <a:r>
              <a:rPr lang="en-US" sz="4000" dirty="0"/>
              <a:t>) </a:t>
            </a:r>
            <a:r>
              <a:rPr lang="en-US" sz="4000" dirty="0" err="1"/>
              <a:t>descansar</a:t>
            </a:r>
            <a:r>
              <a:rPr lang="en-US" sz="4000" dirty="0"/>
              <a:t>.</a:t>
            </a:r>
          </a:p>
          <a:p>
            <a:pPr marL="0" indent="0" eaLnBrk="1" hangingPunct="1">
              <a:buNone/>
            </a:pPr>
            <a:r>
              <a:rPr lang="en-US" sz="4000" dirty="0"/>
              <a:t>6. A </a:t>
            </a:r>
            <a:r>
              <a:rPr lang="en-US" sz="4000" dirty="0" err="1"/>
              <a:t>ti</a:t>
            </a:r>
            <a:r>
              <a:rPr lang="en-US" sz="4000" dirty="0"/>
              <a:t> ___________ (</a:t>
            </a:r>
            <a:r>
              <a:rPr lang="en-US" sz="4000" dirty="0" err="1"/>
              <a:t>encantar</a:t>
            </a:r>
            <a:r>
              <a:rPr lang="en-US" sz="4000" dirty="0"/>
              <a:t>) el </a:t>
            </a:r>
            <a:r>
              <a:rPr lang="en-US" sz="4000" dirty="0" err="1"/>
              <a:t>estadio</a:t>
            </a:r>
            <a:r>
              <a:rPr lang="en-US" sz="4000" dirty="0"/>
              <a:t>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79822" y="1343012"/>
            <a:ext cx="2256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gusta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93241" y="2065342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gusta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177800" y="2807960"/>
            <a:ext cx="2665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encantan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89561" y="3512132"/>
            <a:ext cx="24630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gustan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915400" y="1865313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177800" y="4271683"/>
            <a:ext cx="2599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encanta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12943" y="5002151"/>
            <a:ext cx="2353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encanta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9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1" grpId="0"/>
      <p:bldP spid="133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Chapters 1 and 2 translations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9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5370"/>
            <a:ext cx="10515600" cy="1325563"/>
          </a:xfrm>
        </p:spPr>
        <p:txBody>
          <a:bodyPr/>
          <a:lstStyle/>
          <a:p>
            <a:r>
              <a:rPr lang="en-US" dirty="0"/>
              <a:t>Translate the following: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20009"/>
            <a:ext cx="10515600" cy="475695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I would like to introduce you to Miguel. (formal)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 The dictionary is yellow and black.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 This is Mr. Colón.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  I’m from Spain.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   The school is green.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/>
              <a:t>6.    The </a:t>
            </a:r>
            <a:r>
              <a:rPr lang="en-US" dirty="0"/>
              <a:t>suitcase is pink.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4828" y="1632415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Miguel.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4831" y="2466166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diccionario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amarillo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negro.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830" y="3289642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Sr. Colón.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4829" y="4123393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soy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España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4829" y="4867746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escuela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4827" y="5612099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rosada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7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Translate the following: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My favorite color is purple.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pencil is 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birthday is April 29</a:t>
            </a:r>
            <a:r>
              <a:rPr lang="en-US" baseline="30000" dirty="0"/>
              <a:t>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paper is white.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May I borrow your book?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8579" y="190383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Mi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color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favorito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es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morado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895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alibri"/>
              </a:rPr>
              <a:t>El lápiz es rojo.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8579" y="3810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alibri"/>
              </a:rPr>
              <a:t>Mi cumpleaños es el 29 de abril.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6346" y="4734692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alibri"/>
              </a:rPr>
              <a:t>El papel es blanco.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6346" y="571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alibri"/>
              </a:rPr>
              <a:t>¿Me prestas tu libro?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0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186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dice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58645"/>
            <a:ext cx="10515600" cy="502382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Today is Friday.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quiz is tomorrow.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Ana is my classmate.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pen is red.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When is the exam?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My favorite class is Spanish.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0008" y="1548468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viernes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0008" y="2460871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prueba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mañana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0008" y="3373274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compañera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0008" y="4304650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roja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0008" y="5111042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Cuándo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0135" y="6020856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español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35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Fill in the blanks with correct word from the word bank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63799"/>
            <a:ext cx="10515600" cy="42211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err="1"/>
              <a:t>Mi</a:t>
            </a:r>
            <a:r>
              <a:rPr lang="en-US" sz="3200" dirty="0"/>
              <a:t> ____________________ de </a:t>
            </a:r>
            <a:r>
              <a:rPr lang="en-US" sz="3200" dirty="0" err="1"/>
              <a:t>español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Sra. Thomas.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Yo</a:t>
            </a:r>
            <a:r>
              <a:rPr lang="en-US" sz="3200" dirty="0"/>
              <a:t> </a:t>
            </a:r>
            <a:r>
              <a:rPr lang="en-US" sz="3200" dirty="0" err="1"/>
              <a:t>necesito</a:t>
            </a:r>
            <a:r>
              <a:rPr lang="en-US" sz="3200" dirty="0"/>
              <a:t> un </a:t>
            </a:r>
            <a:r>
              <a:rPr lang="en-US" sz="3200" dirty="0" err="1"/>
              <a:t>mapa</a:t>
            </a:r>
            <a:r>
              <a:rPr lang="en-US" sz="3200" dirty="0"/>
              <a:t> para la </a:t>
            </a:r>
            <a:r>
              <a:rPr lang="en-US" sz="3200" dirty="0" err="1"/>
              <a:t>clase</a:t>
            </a:r>
            <a:r>
              <a:rPr lang="en-US" sz="3200" dirty="0"/>
              <a:t> de _________________.</a:t>
            </a:r>
          </a:p>
          <a:p>
            <a:pPr marL="514350" indent="-514350">
              <a:buAutoNum type="arabicPeriod"/>
            </a:pPr>
            <a:r>
              <a:rPr lang="en-US" sz="3200" dirty="0"/>
              <a:t>Para </a:t>
            </a:r>
            <a:r>
              <a:rPr lang="en-US" sz="3200" dirty="0" err="1"/>
              <a:t>viajar</a:t>
            </a:r>
            <a:r>
              <a:rPr lang="en-US" sz="3200" dirty="0"/>
              <a:t>, </a:t>
            </a:r>
            <a:r>
              <a:rPr lang="en-US" sz="3200" dirty="0" err="1"/>
              <a:t>necesito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__________________.</a:t>
            </a:r>
          </a:p>
          <a:p>
            <a:pPr marL="514350" indent="-514350">
              <a:buAutoNum type="arabicPeriod"/>
            </a:pPr>
            <a:r>
              <a:rPr lang="en-US" sz="3200" dirty="0"/>
              <a:t>Hoy </a:t>
            </a:r>
            <a:r>
              <a:rPr lang="en-US" sz="3200" dirty="0" err="1"/>
              <a:t>tengo</a:t>
            </a:r>
            <a:r>
              <a:rPr lang="en-US" sz="3200" dirty="0"/>
              <a:t> un __________________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clase</a:t>
            </a:r>
            <a:r>
              <a:rPr lang="en-US" sz="3200" dirty="0"/>
              <a:t> de </a:t>
            </a:r>
            <a:r>
              <a:rPr lang="en-US" sz="3200" dirty="0" err="1"/>
              <a:t>literatura</a:t>
            </a:r>
            <a:r>
              <a:rPr lang="en-US" sz="3200" dirty="0"/>
              <a:t>.</a:t>
            </a:r>
          </a:p>
          <a:p>
            <a:pPr marL="514350" indent="-514350">
              <a:buAutoNum type="arabicPeriod"/>
            </a:pPr>
            <a:r>
              <a:rPr lang="en-US" sz="3200" dirty="0"/>
              <a:t>Ana y </a:t>
            </a:r>
            <a:r>
              <a:rPr lang="en-US" sz="3200" dirty="0" err="1"/>
              <a:t>yo</a:t>
            </a:r>
            <a:r>
              <a:rPr lang="en-US" sz="3200" dirty="0"/>
              <a:t> </a:t>
            </a:r>
            <a:r>
              <a:rPr lang="en-US" sz="3200" dirty="0" err="1"/>
              <a:t>dibujamos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clase</a:t>
            </a:r>
            <a:r>
              <a:rPr lang="en-US" sz="3200" dirty="0"/>
              <a:t> de ___________.</a:t>
            </a:r>
          </a:p>
          <a:p>
            <a:pPr marL="514350" indent="-514350">
              <a:buAutoNum type="arabicPeriod"/>
            </a:pPr>
            <a:r>
              <a:rPr lang="en-US" sz="3200" dirty="0"/>
              <a:t>Los </a:t>
            </a:r>
            <a:r>
              <a:rPr lang="en-US" sz="3200" dirty="0" err="1"/>
              <a:t>estudiantes</a:t>
            </a:r>
            <a:r>
              <a:rPr lang="en-US" sz="3200" dirty="0"/>
              <a:t> </a:t>
            </a:r>
            <a:r>
              <a:rPr lang="en-US" sz="3200" dirty="0" err="1"/>
              <a:t>necesitan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________________ para la </a:t>
            </a:r>
            <a:r>
              <a:rPr lang="en-US" sz="3200" dirty="0" err="1"/>
              <a:t>clase</a:t>
            </a:r>
            <a:r>
              <a:rPr lang="en-US" sz="3200" dirty="0"/>
              <a:t> de </a:t>
            </a:r>
            <a:r>
              <a:rPr lang="en-US" sz="3200" dirty="0" err="1"/>
              <a:t>matemáticas</a:t>
            </a:r>
            <a:r>
              <a:rPr lang="en-US" sz="3200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0" y="1690688"/>
            <a:ext cx="1196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maleta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arte     profesora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calculadora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geografía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2300862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profesora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5400" y="2885637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geografía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366360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00" y="3908137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7900" y="4808098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4650" y="5370074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calculadora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0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Regular –</a:t>
            </a:r>
            <a:r>
              <a:rPr lang="en-US" b="1" dirty="0" err="1"/>
              <a:t>ar</a:t>
            </a:r>
            <a:r>
              <a:rPr lang="en-US" b="1" dirty="0"/>
              <a:t> verbs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09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Endings for regular -ar verbs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608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-o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áis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 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Fill in blanks with the correct conjugations of the following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___________________ (</a:t>
            </a:r>
            <a:r>
              <a:rPr lang="en-US" dirty="0" err="1"/>
              <a:t>cantar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Pablo y </a:t>
            </a:r>
            <a:r>
              <a:rPr lang="en-US" dirty="0" err="1"/>
              <a:t>yo</a:t>
            </a:r>
            <a:r>
              <a:rPr lang="en-US" dirty="0"/>
              <a:t> ____________________ (</a:t>
            </a:r>
            <a:r>
              <a:rPr lang="en-US" dirty="0" err="1"/>
              <a:t>hablar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____________________ (</a:t>
            </a:r>
            <a:r>
              <a:rPr lang="en-US" dirty="0" err="1"/>
              <a:t>bailar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Ustedes</a:t>
            </a:r>
            <a:r>
              <a:rPr lang="en-US" dirty="0"/>
              <a:t> _________________ (</a:t>
            </a:r>
            <a:r>
              <a:rPr lang="en-US" dirty="0" err="1"/>
              <a:t>estudiar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Tú</a:t>
            </a:r>
            <a:r>
              <a:rPr lang="en-US" dirty="0"/>
              <a:t> ______________________ (</a:t>
            </a:r>
            <a:r>
              <a:rPr lang="en-US" dirty="0" err="1"/>
              <a:t>enseñar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Mis</a:t>
            </a:r>
            <a:r>
              <a:rPr lang="en-US" dirty="0"/>
              <a:t> amigos __________________ (</a:t>
            </a:r>
            <a:r>
              <a:rPr lang="en-US" dirty="0" err="1"/>
              <a:t>trabajar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Elena y </a:t>
            </a:r>
            <a:r>
              <a:rPr lang="en-US" dirty="0" err="1"/>
              <a:t>tú</a:t>
            </a:r>
            <a:r>
              <a:rPr lang="en-US" dirty="0"/>
              <a:t> __________________________ (</a:t>
            </a:r>
            <a:r>
              <a:rPr lang="en-US" dirty="0" err="1"/>
              <a:t>tomar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Ana _________________ (</a:t>
            </a:r>
            <a:r>
              <a:rPr lang="en-US" dirty="0" err="1"/>
              <a:t>buscar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3300" y="159702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canta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4400" y="2085905"/>
            <a:ext cx="234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hablamos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7950" y="2625516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bailo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1500" y="3154015"/>
            <a:ext cx="212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9050" y="3654007"/>
            <a:ext cx="231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enseñas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8700" y="4222125"/>
            <a:ext cx="212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300" y="468249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tomáis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6200" y="523892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busca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CC3300"/>
                </a:solidFill>
              </a:rPr>
              <a:t>Fill in the blanks with the correct conjugation of the verbs in parenthesis.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1. Sara _____________ (desayunar).</a:t>
            </a:r>
          </a:p>
          <a:p>
            <a:pPr eaLnBrk="1" hangingPunct="1"/>
            <a:r>
              <a:rPr lang="en-US" altLang="en-US"/>
              <a:t>2. Ana y yo ____________(escuchar).</a:t>
            </a:r>
          </a:p>
          <a:p>
            <a:pPr eaLnBrk="1" hangingPunct="1"/>
            <a:r>
              <a:rPr lang="en-US" altLang="en-US"/>
              <a:t>3. Las chicas ___________(preguntar).</a:t>
            </a:r>
          </a:p>
          <a:p>
            <a:pPr eaLnBrk="1" hangingPunct="1"/>
            <a:r>
              <a:rPr lang="en-US" altLang="en-US"/>
              <a:t>4. Pablo ____________ (cantar).</a:t>
            </a:r>
          </a:p>
          <a:p>
            <a:pPr eaLnBrk="1" hangingPunct="1"/>
            <a:r>
              <a:rPr lang="en-US" altLang="en-US"/>
              <a:t>5. Yo _____________ (practicar).</a:t>
            </a:r>
          </a:p>
          <a:p>
            <a:pPr eaLnBrk="1" hangingPunct="1"/>
            <a:r>
              <a:rPr lang="en-US" altLang="en-US"/>
              <a:t>6. Tú ___________ (enseñar).</a:t>
            </a:r>
          </a:p>
          <a:p>
            <a:pPr eaLnBrk="1" hangingPunct="1"/>
            <a:r>
              <a:rPr lang="en-US" altLang="en-US"/>
              <a:t>7. Vosotros ____________(trabajar).</a:t>
            </a:r>
          </a:p>
          <a:p>
            <a:pPr eaLnBrk="1" hangingPunct="1"/>
            <a:endParaRPr lang="en-US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979737" y="1586706"/>
            <a:ext cx="178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desayuna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352800" y="2167494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CC3300"/>
                </a:solidFill>
              </a:rPr>
              <a:t>escuchamos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46525" y="2819399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preguntan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76587" y="345408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canta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915400" y="18653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56242" y="3957639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practico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440304" y="4550334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enseñas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94443" y="5172075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trabajáis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1" grpId="0"/>
      <p:bldP spid="1332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0" y="173327"/>
            <a:ext cx="11498021" cy="60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62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800080"/>
                </a:solidFill>
              </a:rPr>
              <a:t>Translate the following sentences:</a:t>
            </a:r>
            <a:br>
              <a:rPr lang="en-US" altLang="en-US" sz="4000">
                <a:solidFill>
                  <a:srgbClr val="800080"/>
                </a:solidFill>
              </a:rPr>
            </a:br>
            <a:endParaRPr lang="en-US" altLang="en-US" sz="4000">
              <a:solidFill>
                <a:srgbClr val="80008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1. Laura studies math.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Laura estudi</a:t>
            </a:r>
            <a:r>
              <a:rPr lang="en-US" altLang="en-US" b="1"/>
              <a:t>a</a:t>
            </a:r>
            <a:r>
              <a:rPr lang="en-US" altLang="en-US"/>
              <a:t> matemáticas.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2. María and I study art.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María y yo estudi</a:t>
            </a:r>
            <a:r>
              <a:rPr lang="en-US" altLang="en-US" b="1"/>
              <a:t>amos</a:t>
            </a:r>
            <a:r>
              <a:rPr lang="en-US" altLang="en-US"/>
              <a:t> arte.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3. Sra. Thomas teaches Spanish.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Sra. Thomas enseñ</a:t>
            </a:r>
            <a:r>
              <a:rPr lang="en-US" altLang="en-US" b="1"/>
              <a:t>a</a:t>
            </a:r>
            <a:r>
              <a:rPr lang="en-US" altLang="en-US"/>
              <a:t> español.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4. You need the calculator.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Tú necesit</a:t>
            </a:r>
            <a:r>
              <a:rPr lang="en-US" altLang="en-US" b="1"/>
              <a:t>as</a:t>
            </a:r>
            <a:r>
              <a:rPr lang="en-US" altLang="en-US"/>
              <a:t> la calculadora.</a:t>
            </a:r>
          </a:p>
        </p:txBody>
      </p:sp>
    </p:spTree>
    <p:extLst>
      <p:ext uri="{BB962C8B-B14F-4D97-AF65-F5344CB8AC3E}">
        <p14:creationId xmlns:p14="http://schemas.microsoft.com/office/powerpoint/2010/main" val="321302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Translate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5. They practice the music.</a:t>
            </a:r>
          </a:p>
          <a:p>
            <a:pPr eaLnBrk="1" hangingPunct="1">
              <a:buFontTx/>
              <a:buNone/>
            </a:pPr>
            <a:r>
              <a:rPr lang="en-US" altLang="en-US"/>
              <a:t>Ellos/Ellas practic</a:t>
            </a:r>
            <a:r>
              <a:rPr lang="en-US" altLang="en-US" b="1"/>
              <a:t>an</a:t>
            </a:r>
            <a:r>
              <a:rPr lang="en-US" altLang="en-US"/>
              <a:t> la música.</a:t>
            </a:r>
          </a:p>
          <a:p>
            <a:pPr eaLnBrk="1" hangingPunct="1"/>
            <a:r>
              <a:rPr lang="en-US" altLang="en-US"/>
              <a:t>6. All of you need a dictionary. </a:t>
            </a:r>
          </a:p>
          <a:p>
            <a:pPr eaLnBrk="1" hangingPunct="1">
              <a:buFontTx/>
              <a:buNone/>
            </a:pPr>
            <a:r>
              <a:rPr lang="en-US" altLang="en-US"/>
              <a:t>Ustedes necesit</a:t>
            </a:r>
            <a:r>
              <a:rPr lang="en-US" altLang="en-US" b="1"/>
              <a:t>an</a:t>
            </a:r>
            <a:r>
              <a:rPr lang="en-US" altLang="en-US"/>
              <a:t> un diccionario.</a:t>
            </a:r>
          </a:p>
          <a:p>
            <a:pPr eaLnBrk="1" hangingPunct="1"/>
            <a:r>
              <a:rPr lang="en-US" altLang="en-US"/>
              <a:t>7. I talk a lot. </a:t>
            </a:r>
          </a:p>
          <a:p>
            <a:pPr eaLnBrk="1" hangingPunct="1">
              <a:buFontTx/>
              <a:buNone/>
            </a:pPr>
            <a:r>
              <a:rPr lang="en-US" altLang="en-US"/>
              <a:t>Yo habl</a:t>
            </a:r>
            <a:r>
              <a:rPr lang="en-US" altLang="en-US" b="1"/>
              <a:t>o</a:t>
            </a:r>
            <a:r>
              <a:rPr lang="en-US" altLang="en-US"/>
              <a:t> mucho.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0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204"/>
            <a:ext cx="10515600" cy="852227"/>
          </a:xfrm>
        </p:spPr>
        <p:txBody>
          <a:bodyPr/>
          <a:lstStyle/>
          <a:p>
            <a:r>
              <a:rPr lang="en-US" dirty="0"/>
              <a:t>Translate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3" y="957430"/>
            <a:ext cx="10515600" cy="53236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1. The </a:t>
            </a:r>
            <a:r>
              <a:rPr lang="en-US" dirty="0"/>
              <a:t>boy needs to dance tomorrow.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students work in Spanish class.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She loves windows.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I like to study a lot.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We carry the books.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The library is next to the cafeteria.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The table is far from the wastebasket.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1675" y="1160412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chico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necesita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bailar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mañana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1675" y="1946666"/>
            <a:ext cx="757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estudiantes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español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1675" y="2697871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encantan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1675" y="3489148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gusta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mucho.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1675" y="4215350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Nosotros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llevamos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675" y="4956102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biblioteca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cafetería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5614" y="5757832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mesa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lejos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papelera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9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 la… / Son </a:t>
            </a:r>
            <a:r>
              <a:rPr lang="en-US" dirty="0" err="1"/>
              <a:t>las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1"/>
            <a:ext cx="8229600" cy="4525963"/>
          </a:xfrm>
        </p:spPr>
        <p:txBody>
          <a:bodyPr/>
          <a:lstStyle/>
          <a:p>
            <a:r>
              <a:rPr lang="en-US" dirty="0"/>
              <a:t>Both mean ‘It is…’ (Ex. It is 10</a:t>
            </a:r>
            <a:r>
              <a:rPr lang="en-US" dirty="0">
                <a:sym typeface="Wingdings" pitchFamily="2" charset="2"/>
              </a:rPr>
              <a:t>:00 a.m.)</a:t>
            </a:r>
            <a:endParaRPr lang="en-US" dirty="0"/>
          </a:p>
          <a:p>
            <a:r>
              <a:rPr lang="en-US" dirty="0"/>
              <a:t>Use ‘Es la…’ from 1:00 - 1:59 (a.m. or p.m.)</a:t>
            </a:r>
          </a:p>
          <a:p>
            <a:r>
              <a:rPr lang="en-US" dirty="0"/>
              <a:t>Use ‘Son </a:t>
            </a:r>
            <a:r>
              <a:rPr lang="en-US" dirty="0" err="1"/>
              <a:t>las</a:t>
            </a:r>
            <a:r>
              <a:rPr lang="en-US" dirty="0"/>
              <a:t>…’ from 2:00 - 12:59 (a.m. or p.m.)</a:t>
            </a:r>
          </a:p>
          <a:p>
            <a:pPr>
              <a:buNone/>
            </a:pPr>
            <a:r>
              <a:rPr lang="en-US" dirty="0"/>
              <a:t>When saying 1:00 a.m. or 1:00 p.m., you must say ‘</a:t>
            </a:r>
            <a:r>
              <a:rPr lang="en-US" dirty="0" err="1"/>
              <a:t>una</a:t>
            </a:r>
            <a:r>
              <a:rPr lang="en-US" dirty="0"/>
              <a:t>’ and not ‘</a:t>
            </a:r>
            <a:r>
              <a:rPr lang="en-US" dirty="0" err="1"/>
              <a:t>uno</a:t>
            </a:r>
            <a:r>
              <a:rPr lang="en-US" dirty="0"/>
              <a:t>’.</a:t>
            </a:r>
          </a:p>
          <a:p>
            <a:pPr>
              <a:buNone/>
            </a:pPr>
            <a:r>
              <a:rPr lang="en-US" dirty="0"/>
              <a:t>Ex. Es la </a:t>
            </a:r>
            <a:r>
              <a:rPr lang="en-US" dirty="0" err="1"/>
              <a:t>un</a:t>
            </a:r>
            <a:r>
              <a:rPr lang="en-US" b="1" dirty="0" err="1"/>
              <a:t>a</a:t>
            </a:r>
            <a:r>
              <a:rPr lang="en-US" dirty="0"/>
              <a:t>  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t3.gstatic.com/images?q=tbn:ANd9GcQgk14WSEHLpmG0V8OSSPKc53VwmYaLgUnyAhtX3BRXE10BJRYlb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457201"/>
            <a:ext cx="1807948" cy="1447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5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la… / A </a:t>
            </a:r>
            <a:r>
              <a:rPr lang="en-US" dirty="0" err="1"/>
              <a:t>las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ask someone about when something is going to happen, you must say: ¿A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hora</a:t>
            </a:r>
            <a:r>
              <a:rPr lang="en-US" dirty="0"/>
              <a:t>…?</a:t>
            </a:r>
          </a:p>
          <a:p>
            <a:r>
              <a:rPr lang="en-US" dirty="0"/>
              <a:t>Ex. ¿A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hora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de </a:t>
            </a:r>
            <a:r>
              <a:rPr lang="en-US" dirty="0" err="1"/>
              <a:t>español</a:t>
            </a:r>
            <a:r>
              <a:rPr lang="en-US" dirty="0"/>
              <a:t>? </a:t>
            </a:r>
          </a:p>
          <a:p>
            <a:pPr>
              <a:buNone/>
            </a:pPr>
            <a:r>
              <a:rPr lang="en-US" dirty="0"/>
              <a:t>           (At what time is Spanish class?</a:t>
            </a:r>
          </a:p>
          <a:p>
            <a:r>
              <a:rPr lang="en-US" dirty="0"/>
              <a:t>In order to answer the question you must use ‘A la…’ or ‘A </a:t>
            </a:r>
            <a:r>
              <a:rPr lang="en-US" dirty="0" err="1"/>
              <a:t>las</a:t>
            </a:r>
            <a:r>
              <a:rPr lang="en-US" dirty="0"/>
              <a:t>… (They both mean ‘At…’)</a:t>
            </a:r>
          </a:p>
          <a:p>
            <a:r>
              <a:rPr lang="en-US" dirty="0"/>
              <a:t>Use ‘A la…’ from 1:00 - 1:59 (a.m. or p.m.)</a:t>
            </a:r>
          </a:p>
          <a:p>
            <a:r>
              <a:rPr lang="en-US" dirty="0"/>
              <a:t>Use ‘A </a:t>
            </a:r>
            <a:r>
              <a:rPr lang="en-US" dirty="0" err="1"/>
              <a:t>las</a:t>
            </a:r>
            <a:r>
              <a:rPr lang="en-US" dirty="0"/>
              <a:t>…’ from 2:00 - 12:59 (a.m. or p.m.)</a:t>
            </a:r>
          </a:p>
        </p:txBody>
      </p:sp>
      <p:pic>
        <p:nvPicPr>
          <p:cNvPr id="5122" name="Picture 2" descr="http://zedomax.com/blog/wp-content/uploads/2007/12/gears_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1" y="228600"/>
            <a:ext cx="146538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Time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morning: de la </a:t>
            </a:r>
            <a:r>
              <a:rPr lang="en-US" dirty="0" err="1"/>
              <a:t>mañana</a:t>
            </a:r>
            <a:endParaRPr lang="en-US" dirty="0"/>
          </a:p>
          <a:p>
            <a:r>
              <a:rPr lang="en-US" dirty="0"/>
              <a:t>In the afternoon: de la </a:t>
            </a:r>
            <a:r>
              <a:rPr lang="en-US" dirty="0" err="1"/>
              <a:t>tarde</a:t>
            </a:r>
            <a:endParaRPr lang="en-US" dirty="0"/>
          </a:p>
          <a:p>
            <a:r>
              <a:rPr lang="en-US" dirty="0"/>
              <a:t>In the evening/ At night: de la </a:t>
            </a:r>
            <a:r>
              <a:rPr lang="en-US" dirty="0" err="1"/>
              <a:t>noche</a:t>
            </a:r>
            <a:endParaRPr lang="en-US" dirty="0"/>
          </a:p>
          <a:p>
            <a:r>
              <a:rPr lang="en-US" dirty="0"/>
              <a:t>Use ‘de la </a:t>
            </a:r>
            <a:r>
              <a:rPr lang="en-US" dirty="0" err="1"/>
              <a:t>mañana</a:t>
            </a:r>
            <a:r>
              <a:rPr lang="en-US" dirty="0"/>
              <a:t>’ from 12:00 a.m.- 11:59 a.m.</a:t>
            </a:r>
          </a:p>
          <a:p>
            <a:r>
              <a:rPr lang="en-US" dirty="0"/>
              <a:t>Use ‘de la </a:t>
            </a:r>
            <a:r>
              <a:rPr lang="en-US" dirty="0" err="1"/>
              <a:t>tarde</a:t>
            </a:r>
            <a:r>
              <a:rPr lang="en-US" dirty="0"/>
              <a:t>’ from 12:00 p.m. - 6:59 p.m.</a:t>
            </a:r>
          </a:p>
          <a:p>
            <a:r>
              <a:rPr lang="en-US" dirty="0"/>
              <a:t>Use ‘de la </a:t>
            </a:r>
            <a:r>
              <a:rPr lang="en-US" dirty="0" err="1"/>
              <a:t>noche</a:t>
            </a:r>
            <a:r>
              <a:rPr lang="en-US" dirty="0"/>
              <a:t>’ from 7:00 p.m. -  11:59 p.m.</a:t>
            </a:r>
          </a:p>
        </p:txBody>
      </p:sp>
      <p:pic>
        <p:nvPicPr>
          <p:cNvPr id="4100" name="Picture 4" descr="http://www.bensonassoc.com/pct/hideme/panda_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228602"/>
            <a:ext cx="1828800" cy="167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8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15 / 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‘y media’ is another way of saying 30 after</a:t>
            </a:r>
          </a:p>
          <a:p>
            <a:pPr>
              <a:buNone/>
            </a:pPr>
            <a:r>
              <a:rPr lang="en-US" dirty="0"/>
              <a:t>     Ex. 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b="1" dirty="0"/>
              <a:t>y media </a:t>
            </a:r>
            <a:r>
              <a:rPr lang="en-US" dirty="0"/>
              <a:t>(It is 4:30)</a:t>
            </a:r>
          </a:p>
          <a:p>
            <a:r>
              <a:rPr lang="en-US" dirty="0"/>
              <a:t>‘y </a:t>
            </a:r>
            <a:r>
              <a:rPr lang="en-US" dirty="0" err="1"/>
              <a:t>cuarto</a:t>
            </a:r>
            <a:r>
              <a:rPr lang="en-US" dirty="0"/>
              <a:t>’ is another way of saying 15 after or a quarter past the hour.</a:t>
            </a:r>
          </a:p>
          <a:p>
            <a:pPr>
              <a:buNone/>
            </a:pPr>
            <a:r>
              <a:rPr lang="en-US" dirty="0"/>
              <a:t>     Ex. 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b="1" dirty="0"/>
              <a:t>y </a:t>
            </a:r>
            <a:r>
              <a:rPr lang="en-US" b="1" dirty="0" err="1"/>
              <a:t>cuarto</a:t>
            </a:r>
            <a:r>
              <a:rPr lang="en-US" b="1" dirty="0"/>
              <a:t> </a:t>
            </a:r>
            <a:r>
              <a:rPr lang="en-US" dirty="0"/>
              <a:t>(It is 3:15)</a:t>
            </a:r>
          </a:p>
          <a:p>
            <a:r>
              <a:rPr lang="en-US" dirty="0"/>
              <a:t>‘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cuarto</a:t>
            </a:r>
            <a:r>
              <a:rPr lang="en-US" dirty="0"/>
              <a:t>’ is used to say a quarter till. </a:t>
            </a:r>
          </a:p>
          <a:p>
            <a:pPr>
              <a:buNone/>
            </a:pPr>
            <a:r>
              <a:rPr lang="en-US" dirty="0"/>
              <a:t>      Ex. 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b="1" dirty="0" err="1"/>
              <a:t>menos</a:t>
            </a:r>
            <a:r>
              <a:rPr lang="en-US" b="1" dirty="0"/>
              <a:t> </a:t>
            </a:r>
            <a:r>
              <a:rPr lang="en-US" b="1" dirty="0" err="1"/>
              <a:t>cuarto</a:t>
            </a:r>
            <a:r>
              <a:rPr lang="en-US" b="1" dirty="0"/>
              <a:t> </a:t>
            </a:r>
            <a:r>
              <a:rPr lang="en-US" dirty="0"/>
              <a:t>(It is 4:45) or  </a:t>
            </a:r>
          </a:p>
          <a:p>
            <a:pPr>
              <a:buNone/>
            </a:pPr>
            <a:r>
              <a:rPr lang="en-US" dirty="0"/>
              <a:t>             (It is a quarter till five)     </a:t>
            </a:r>
          </a:p>
        </p:txBody>
      </p:sp>
      <p:pic>
        <p:nvPicPr>
          <p:cNvPr id="3074" name="Picture 2" descr="https://home.comcast.net/~allstuff7/CLOCK_FIND_LOGO_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"/>
            <a:ext cx="2438400" cy="1828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14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2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2607</Words>
  <Application>Microsoft Office PowerPoint</Application>
  <PresentationFormat>Widescreen</PresentationFormat>
  <Paragraphs>508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Algerian</vt:lpstr>
      <vt:lpstr>Arial</vt:lpstr>
      <vt:lpstr>Calibri</vt:lpstr>
      <vt:lpstr>Calibri Light</vt:lpstr>
      <vt:lpstr>Office Theme</vt:lpstr>
      <vt:lpstr>2_Office Theme</vt:lpstr>
      <vt:lpstr>1_Office Theme</vt:lpstr>
      <vt:lpstr>3_Office Theme</vt:lpstr>
      <vt:lpstr>Default Design</vt:lpstr>
      <vt:lpstr>4_Default Design</vt:lpstr>
      <vt:lpstr>1_Default Design</vt:lpstr>
      <vt:lpstr>  Review of Chapters 1&amp;2</vt:lpstr>
      <vt:lpstr>Numbers and Telling Time</vt:lpstr>
      <vt:lpstr>PowerPoint Presentation</vt:lpstr>
      <vt:lpstr>PowerPoint Presentation</vt:lpstr>
      <vt:lpstr>PowerPoint Presentation</vt:lpstr>
      <vt:lpstr>Es la… / Son las…</vt:lpstr>
      <vt:lpstr>A la… / A las… </vt:lpstr>
      <vt:lpstr>           Time of the day</vt:lpstr>
      <vt:lpstr>                15 / 30</vt:lpstr>
      <vt:lpstr>           ¿Qué hora es?</vt:lpstr>
      <vt:lpstr>¿A qué hora?</vt:lpstr>
      <vt:lpstr>Vamos a practicar con los números (p.16, p.63 and p.64)</vt:lpstr>
      <vt:lpstr>Definite and Indefinite Articles</vt:lpstr>
      <vt:lpstr>Definite Articles</vt:lpstr>
      <vt:lpstr>Indefinite Articles</vt:lpstr>
      <vt:lpstr>Making nouns plural</vt:lpstr>
      <vt:lpstr>Translate the following:</vt:lpstr>
      <vt:lpstr>Make the following plural:</vt:lpstr>
      <vt:lpstr>Question Words</vt:lpstr>
      <vt:lpstr>PowerPoint Presentation</vt:lpstr>
      <vt:lpstr>How to form questions in Spanish </vt:lpstr>
      <vt:lpstr>How to form questions in Spanish </vt:lpstr>
      <vt:lpstr>Fill in the blanks with the correct question word</vt:lpstr>
      <vt:lpstr>Ser vs. Estar</vt:lpstr>
      <vt:lpstr>Meaning: To be</vt:lpstr>
      <vt:lpstr>Ser: To be</vt:lpstr>
      <vt:lpstr>Ser</vt:lpstr>
      <vt:lpstr>Estar: To be</vt:lpstr>
      <vt:lpstr>Estar: To be</vt:lpstr>
      <vt:lpstr>Using estar with location phrases Translate the following:</vt:lpstr>
      <vt:lpstr>‘Ser’ o ‘Estar’  Fill in the blanks with the correct verb and the correct conjugation.</vt:lpstr>
      <vt:lpstr>¡Vamos a practicar!</vt:lpstr>
      <vt:lpstr>Gustar y Encantar</vt:lpstr>
      <vt:lpstr>The verb ‘gustar’: to like</vt:lpstr>
      <vt:lpstr>The plural of the verb  ‘gustar’: to like</vt:lpstr>
      <vt:lpstr>The verb ‘encantar’: to love</vt:lpstr>
      <vt:lpstr>The plural of the verb  ‘encantar’: to love</vt:lpstr>
      <vt:lpstr>Plurals of ‘gustar’ and ‘encantar’</vt:lpstr>
      <vt:lpstr>Translate the following</vt:lpstr>
      <vt:lpstr>Fill in the blanks with the correct conjugation of the verbs in parenthesis.</vt:lpstr>
      <vt:lpstr>Chapters 1 and 2 translations</vt:lpstr>
      <vt:lpstr>Translate the following:</vt:lpstr>
      <vt:lpstr>Translate the following: </vt:lpstr>
      <vt:lpstr>¿Cómo se dice en español?</vt:lpstr>
      <vt:lpstr>Fill in the blanks with correct word from the word bank </vt:lpstr>
      <vt:lpstr>Regular –ar verbs</vt:lpstr>
      <vt:lpstr>Endings for regular -ar verbs</vt:lpstr>
      <vt:lpstr>Fill in blanks with the correct conjugations of the following verbs</vt:lpstr>
      <vt:lpstr>Fill in the blanks with the correct conjugation of the verbs in parenthesis.</vt:lpstr>
      <vt:lpstr>Translate the following sentences: </vt:lpstr>
      <vt:lpstr>Translate</vt:lpstr>
      <vt:lpstr>Translate the following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Chapters 1&amp;2</dc:title>
  <dc:creator>Yadira Thomas</dc:creator>
  <cp:lastModifiedBy>Yadira Thomas</cp:lastModifiedBy>
  <cp:revision>74</cp:revision>
  <dcterms:created xsi:type="dcterms:W3CDTF">2019-01-08T14:41:53Z</dcterms:created>
  <dcterms:modified xsi:type="dcterms:W3CDTF">2019-07-29T16:09:44Z</dcterms:modified>
</cp:coreProperties>
</file>