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9"/>
  </p:handoutMasterIdLst>
  <p:sldIdLst>
    <p:sldId id="261" r:id="rId5"/>
    <p:sldId id="260" r:id="rId6"/>
    <p:sldId id="258" r:id="rId7"/>
    <p:sldId id="259" r:id="rId8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5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B5983-5A00-4679-B6E1-ACD52DE63009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2A86-2B29-44C3-8FFC-672207A9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86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0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1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7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3F43C-F59C-4A64-9985-97C847BAD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03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2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7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0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D7489-4FD0-409E-87A7-9D960FF0ACA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12E9-3EC8-4CF1-89FC-D20F6A51E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4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00B050"/>
                </a:solidFill>
              </a:rPr>
              <a:t>Possessive Adjectives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Possessive Adjectives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600" dirty="0"/>
              <a:t>Possessive Adjectives are words that are used to show possession and belonging. 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Possessive Adjectives are always placed before the noun they modify. They also agree in number.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Nuestro/a, </a:t>
            </a:r>
            <a:r>
              <a:rPr lang="en-US" sz="3600" dirty="0" err="1"/>
              <a:t>Nuestros</a:t>
            </a:r>
            <a:r>
              <a:rPr lang="en-US" sz="3600" dirty="0"/>
              <a:t>/as, </a:t>
            </a:r>
            <a:r>
              <a:rPr lang="en-US" sz="3600" dirty="0" err="1"/>
              <a:t>Vuestro</a:t>
            </a:r>
            <a:r>
              <a:rPr lang="en-US" sz="3600" dirty="0"/>
              <a:t>/a, and </a:t>
            </a:r>
            <a:r>
              <a:rPr lang="en-US" sz="3600" dirty="0" err="1"/>
              <a:t>Vuestros</a:t>
            </a:r>
            <a:r>
              <a:rPr lang="en-US" sz="3600" dirty="0"/>
              <a:t>/as agree in both gender and number.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1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>
                <a:solidFill>
                  <a:schemeClr val="accent2"/>
                </a:solidFill>
              </a:rPr>
              <a:t>Possessive Adjectives</a:t>
            </a: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553531"/>
              </p:ext>
            </p:extLst>
          </p:nvPr>
        </p:nvGraphicFramePr>
        <p:xfrm>
          <a:off x="1981200" y="1600200"/>
          <a:ext cx="8229600" cy="462715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My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mi/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mis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nuestro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nuestros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(familiar)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tus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(plural familiar)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vuestro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vuestros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(formal)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His/Her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Arial" charset="0"/>
                        </a:rPr>
                        <a:t>Its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Their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Your    (plural formal)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sus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759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24" y="1"/>
            <a:ext cx="10515600" cy="785308"/>
          </a:xfrm>
        </p:spPr>
        <p:txBody>
          <a:bodyPr/>
          <a:lstStyle/>
          <a:p>
            <a:pPr algn="ctr"/>
            <a:r>
              <a:rPr lang="en-US" b="1" dirty="0"/>
              <a:t>Translate the following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442" y="878952"/>
            <a:ext cx="10515600" cy="569397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My book</a:t>
            </a:r>
          </a:p>
          <a:p>
            <a:pPr marL="514350" indent="-514350">
              <a:buAutoNum type="arabicPeriod"/>
            </a:pPr>
            <a:r>
              <a:rPr lang="en-US" dirty="0"/>
              <a:t>His parents</a:t>
            </a:r>
          </a:p>
          <a:p>
            <a:pPr marL="514350" indent="-514350">
              <a:buAutoNum type="arabicPeriod"/>
            </a:pPr>
            <a:r>
              <a:rPr lang="en-US" dirty="0"/>
              <a:t>Their class</a:t>
            </a:r>
          </a:p>
          <a:p>
            <a:pPr marL="514350" indent="-514350">
              <a:buAutoNum type="arabicPeriod"/>
            </a:pPr>
            <a:r>
              <a:rPr lang="en-US" dirty="0"/>
              <a:t>Our brother</a:t>
            </a:r>
          </a:p>
          <a:p>
            <a:pPr marL="514350" indent="-514350">
              <a:buAutoNum type="arabicPeriod"/>
            </a:pPr>
            <a:r>
              <a:rPr lang="en-US" dirty="0"/>
              <a:t>His granddaughters</a:t>
            </a:r>
          </a:p>
          <a:p>
            <a:pPr marL="514350" indent="-514350">
              <a:buAutoNum type="arabicPeriod"/>
            </a:pPr>
            <a:r>
              <a:rPr lang="en-US" dirty="0"/>
              <a:t>My grandparents</a:t>
            </a:r>
          </a:p>
          <a:p>
            <a:pPr marL="514350" indent="-514350">
              <a:buAutoNum type="arabicPeriod"/>
            </a:pPr>
            <a:r>
              <a:rPr lang="en-US" dirty="0"/>
              <a:t>Your cousins</a:t>
            </a:r>
          </a:p>
          <a:p>
            <a:pPr marL="514350" indent="-514350">
              <a:buAutoNum type="arabicPeriod"/>
            </a:pPr>
            <a:r>
              <a:rPr lang="en-US" dirty="0"/>
              <a:t>Our sisters</a:t>
            </a:r>
          </a:p>
          <a:p>
            <a:pPr marL="514350" indent="-514350">
              <a:buAutoNum type="arabicPeriod"/>
            </a:pPr>
            <a:r>
              <a:rPr lang="en-US" dirty="0"/>
              <a:t>Her boyfriend</a:t>
            </a:r>
          </a:p>
          <a:p>
            <a:pPr marL="514350" indent="-514350">
              <a:buAutoNum type="arabicPeriod"/>
            </a:pPr>
            <a:r>
              <a:rPr lang="en-US" dirty="0"/>
              <a:t>Our dad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2293" y="785309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Mi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libro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8406" y="1302363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Sus</a:t>
            </a:r>
            <a:r>
              <a:rPr lang="en-US" sz="3200" b="1" dirty="0">
                <a:solidFill>
                  <a:srgbClr val="7030A0"/>
                </a:solidFill>
              </a:rPr>
              <a:t> padres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5451" y="1820734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Su </a:t>
            </a:r>
            <a:r>
              <a:rPr lang="en-US" sz="3200" b="1" dirty="0" err="1">
                <a:solidFill>
                  <a:srgbClr val="7030A0"/>
                </a:solidFill>
              </a:rPr>
              <a:t>clase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5223" y="2337788"/>
            <a:ext cx="3930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Nuestro </a:t>
            </a:r>
            <a:r>
              <a:rPr lang="en-US" sz="3200" b="1" dirty="0" err="1">
                <a:solidFill>
                  <a:srgbClr val="7030A0"/>
                </a:solidFill>
              </a:rPr>
              <a:t>hermano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2302" y="2869015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Sus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nietas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4396" y="3370007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Mis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abuelos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4091" y="3885697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Tus </a:t>
            </a:r>
            <a:r>
              <a:rPr lang="en-US" sz="3200" b="1" dirty="0" err="1">
                <a:solidFill>
                  <a:srgbClr val="7030A0"/>
                </a:solidFill>
              </a:rPr>
              <a:t>primos</a:t>
            </a:r>
            <a:r>
              <a:rPr lang="en-US" sz="3200" b="1" dirty="0">
                <a:solidFill>
                  <a:srgbClr val="7030A0"/>
                </a:solidFill>
              </a:rPr>
              <a:t>/as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6665" y="4386999"/>
            <a:ext cx="3946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Nuestras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hermanas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5127" y="4872771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Su </a:t>
            </a:r>
            <a:r>
              <a:rPr lang="en-US" sz="3200" b="1" dirty="0" err="1">
                <a:solidFill>
                  <a:srgbClr val="7030A0"/>
                </a:solidFill>
              </a:rPr>
              <a:t>novio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2293" y="5418796"/>
            <a:ext cx="284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Nuestro padre</a:t>
            </a:r>
          </a:p>
        </p:txBody>
      </p:sp>
    </p:spTree>
    <p:extLst>
      <p:ext uri="{BB962C8B-B14F-4D97-AF65-F5344CB8AC3E}">
        <p14:creationId xmlns:p14="http://schemas.microsoft.com/office/powerpoint/2010/main" val="1317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F12B59-7DEA-4CEF-911D-EA11DD58E1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E7C68B-D658-470F-8D68-38AAAAE7B4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4C2D11-9463-4A97-B2A7-5176FFD69A07}">
  <ds:schemaRefs>
    <ds:schemaRef ds:uri="http://schemas.microsoft.com/office/infopath/2007/PartnerControls"/>
    <ds:schemaRef ds:uri="1f288448-f477-4024-bfa7-c5da6d31a550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d1bea57f-f24a-4814-8dfc-e372b91f2504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160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Possessive Adjectives</vt:lpstr>
      <vt:lpstr>Possessive Adjectives</vt:lpstr>
      <vt:lpstr>Possessive Adjectives</vt:lpstr>
      <vt:lpstr>Translate the following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Yadira Thomas</dc:creator>
  <cp:lastModifiedBy>Yadira Thomas</cp:lastModifiedBy>
  <cp:revision>21</cp:revision>
  <cp:lastPrinted>2017-03-15T19:05:52Z</cp:lastPrinted>
  <dcterms:created xsi:type="dcterms:W3CDTF">2017-03-15T17:10:36Z</dcterms:created>
  <dcterms:modified xsi:type="dcterms:W3CDTF">2020-11-30T16:57:08Z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