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94" r:id="rId2"/>
  </p:sldMasterIdLst>
  <p:sldIdLst>
    <p:sldId id="256" r:id="rId3"/>
    <p:sldId id="257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E773-25D0-43D9-B7B1-487EACABCB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23A-458F-49FC-BA28-E1F14EBB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3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E773-25D0-43D9-B7B1-487EACABCB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23A-458F-49FC-BA28-E1F14EBB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E773-25D0-43D9-B7B1-487EACABCB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23A-458F-49FC-BA28-E1F14EBB93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2093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E773-25D0-43D9-B7B1-487EACABCB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23A-458F-49FC-BA28-E1F14EBB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8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E773-25D0-43D9-B7B1-487EACABCB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23A-458F-49FC-BA28-E1F14EBB93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381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E773-25D0-43D9-B7B1-487EACABCB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23A-458F-49FC-BA28-E1F14EBB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48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E773-25D0-43D9-B7B1-487EACABCB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23A-458F-49FC-BA28-E1F14EBB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94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E773-25D0-43D9-B7B1-487EACABCB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23A-458F-49FC-BA28-E1F14EBB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90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A79FE-EF35-45EB-91A9-DCDAFC2B07F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273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0B4422-EC28-4176-AC0A-6450278F3C4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881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2707C-70D8-468A-835D-5FD4E838CA3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0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E773-25D0-43D9-B7B1-487EACABCB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23A-458F-49FC-BA28-E1F14EBB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57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0F582D-5A07-4AAF-948C-407C063218D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259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610DB-6E2C-4E4C-8554-09899319032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236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6F4C0B-D9AE-4E29-9273-4ADBF46D6A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5394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81E52-67F3-497D-86B9-D5B713954A9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5519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142568-4D86-4FA2-A385-BD1562FE0FC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0604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407D75-FFBC-4BEE-8396-AF81FB1B8DF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6651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3C804-2094-4B39-B4AB-3F40F5C679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2145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6E3B8B-BBE5-4A69-B41C-608F4F66E84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4537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7A1CC-A63E-45F4-9A5A-9AB8B44BE21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84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E773-25D0-43D9-B7B1-487EACABCB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23A-458F-49FC-BA28-E1F14EBB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17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E773-25D0-43D9-B7B1-487EACABCB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23A-458F-49FC-BA28-E1F14EBB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5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E773-25D0-43D9-B7B1-487EACABCB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23A-458F-49FC-BA28-E1F14EBB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27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E773-25D0-43D9-B7B1-487EACABCB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23A-458F-49FC-BA28-E1F14EBB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8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E773-25D0-43D9-B7B1-487EACABCB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23A-458F-49FC-BA28-E1F14EBB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67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E773-25D0-43D9-B7B1-487EACABCB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23A-458F-49FC-BA28-E1F14EBB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4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E773-25D0-43D9-B7B1-487EACABCB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23A-458F-49FC-BA28-E1F14EBB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0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6E773-25D0-43D9-B7B1-487EACABCB23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E08623A-458F-49FC-BA28-E1F14EBB9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CC00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3C7C91-F5FE-4973-8867-1FBC038F0EBD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79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Estar with conditions and emotions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0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64672"/>
            <a:ext cx="8596668" cy="745671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Estar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5271"/>
            <a:ext cx="9038166" cy="4686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As you have already learned, the verb </a:t>
            </a:r>
            <a:r>
              <a:rPr lang="en-US" sz="2400" b="1" dirty="0" err="1" smtClean="0"/>
              <a:t>estar</a:t>
            </a:r>
            <a:r>
              <a:rPr lang="en-US" sz="2400" dirty="0" smtClean="0"/>
              <a:t> is used to talk about how you feel and to say where people, places, and things are located. </a:t>
            </a:r>
            <a:r>
              <a:rPr lang="en-US" sz="2400" b="1" dirty="0" smtClean="0"/>
              <a:t>Estar</a:t>
            </a:r>
            <a:r>
              <a:rPr lang="en-US" sz="2400" dirty="0" smtClean="0"/>
              <a:t> is also used with adjectives to talk about certain emotional and physical conditions.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Use </a:t>
            </a:r>
            <a:r>
              <a:rPr lang="en-US" sz="2400" b="1" dirty="0" err="1" smtClean="0"/>
              <a:t>estar</a:t>
            </a:r>
            <a:r>
              <a:rPr lang="en-US" sz="2400" dirty="0" smtClean="0"/>
              <a:t> with adjectives to describe how people feel, both mentally and physically.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Two important expressions with </a:t>
            </a:r>
            <a:r>
              <a:rPr lang="en-US" sz="2400" b="1" dirty="0" err="1" smtClean="0"/>
              <a:t>estar</a:t>
            </a:r>
            <a:r>
              <a:rPr lang="en-US" sz="2400" dirty="0" smtClean="0"/>
              <a:t> that you can use to talk about conditions and emotions are </a:t>
            </a:r>
            <a:r>
              <a:rPr lang="en-US" sz="2400" b="1" dirty="0" err="1" smtClean="0"/>
              <a:t>estar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buen</a:t>
            </a:r>
            <a:r>
              <a:rPr lang="en-US" sz="2400" b="1" dirty="0" smtClean="0"/>
              <a:t> humor </a:t>
            </a:r>
            <a:r>
              <a:rPr lang="en-US" sz="2400" dirty="0" smtClean="0"/>
              <a:t>(to be in a good mood) and </a:t>
            </a:r>
            <a:r>
              <a:rPr lang="en-US" sz="2400" b="1" dirty="0" err="1" smtClean="0"/>
              <a:t>estar</a:t>
            </a:r>
            <a:r>
              <a:rPr lang="en-US" sz="2400" b="1" dirty="0" smtClean="0"/>
              <a:t> de mal humor </a:t>
            </a:r>
            <a:r>
              <a:rPr lang="en-US" sz="2400" dirty="0" smtClean="0"/>
              <a:t>(to be in a bad mood).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43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2"/>
                </a:solidFill>
              </a:rPr>
              <a:t>Estar: To be</a:t>
            </a:r>
          </a:p>
        </p:txBody>
      </p:sp>
      <p:graphicFrame>
        <p:nvGraphicFramePr>
          <p:cNvPr id="3092" name="Group 20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4592824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Estoy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Nosotros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Nosotras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Estamos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Estás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Vosotros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Vosotras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Estáis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23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Ud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Él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Está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Ella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Uds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Ellos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Están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Ellas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9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8516" y="609600"/>
            <a:ext cx="8715202" cy="599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14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0745" y="536802"/>
            <a:ext cx="10623205" cy="5499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68763" y="2033857"/>
            <a:ext cx="154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estamos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26729" y="2475383"/>
            <a:ext cx="154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están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7746" y="2916909"/>
            <a:ext cx="154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está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0038" y="3402911"/>
            <a:ext cx="154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</a:rPr>
              <a:t>e</a:t>
            </a:r>
            <a:r>
              <a:rPr lang="en-US" sz="2800" b="1" dirty="0" err="1" smtClean="0">
                <a:solidFill>
                  <a:srgbClr val="0070C0"/>
                </a:solidFill>
              </a:rPr>
              <a:t>stá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3307" y="3814116"/>
            <a:ext cx="154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estoy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81518" y="4247633"/>
            <a:ext cx="154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está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1518" y="4721157"/>
            <a:ext cx="154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están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66124" y="2087428"/>
            <a:ext cx="1831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ocupados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78417" y="2530775"/>
            <a:ext cx="154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alegres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17332" y="2973083"/>
            <a:ext cx="2063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enamorado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02342" y="3403971"/>
            <a:ext cx="154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enojada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80408" y="3911218"/>
            <a:ext cx="1844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nerviosa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20684" y="4355869"/>
            <a:ext cx="1826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ordenada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97591" y="4817416"/>
            <a:ext cx="2390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equivocados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92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836" y="95303"/>
            <a:ext cx="8596668" cy="781409"/>
          </a:xfrm>
        </p:spPr>
        <p:txBody>
          <a:bodyPr/>
          <a:lstStyle/>
          <a:p>
            <a:r>
              <a:rPr lang="en-US" dirty="0" smtClean="0"/>
              <a:t>Translate the following: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836" y="793400"/>
            <a:ext cx="10515600" cy="5300251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girl is worried about her classes.</a:t>
            </a:r>
          </a:p>
          <a:p>
            <a:pPr marL="514350" indent="-514350">
              <a:buAutoNum type="arabicPeriod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students are happy and are ready for the vacation.</a:t>
            </a:r>
          </a:p>
          <a:p>
            <a:pPr marL="514350" indent="-514350">
              <a:buAutoNum type="arabicPeriod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 are very tired and confused.</a:t>
            </a:r>
          </a:p>
          <a:p>
            <a:pPr marL="514350" indent="-514350">
              <a:buAutoNum type="arabicPeriod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Why are you dirty?</a:t>
            </a:r>
          </a:p>
          <a:p>
            <a:pPr marL="514350" indent="-514350">
              <a:buAutoNum type="arabicPeriod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female guest is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embarrassed.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elevator is open.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9614" y="1228422"/>
            <a:ext cx="9378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C00CC"/>
                </a:solidFill>
              </a:rPr>
              <a:t>La </a:t>
            </a:r>
            <a:r>
              <a:rPr lang="en-US" sz="2800" b="1" dirty="0" err="1" smtClean="0">
                <a:solidFill>
                  <a:srgbClr val="CC00CC"/>
                </a:solidFill>
              </a:rPr>
              <a:t>muchacha</a:t>
            </a:r>
            <a:r>
              <a:rPr lang="en-US" sz="2800" b="1" dirty="0" smtClean="0">
                <a:solidFill>
                  <a:srgbClr val="CC00CC"/>
                </a:solidFill>
              </a:rPr>
              <a:t>/</a:t>
            </a:r>
            <a:r>
              <a:rPr lang="en-US" sz="2800" b="1" dirty="0" err="1" smtClean="0">
                <a:solidFill>
                  <a:srgbClr val="CC00CC"/>
                </a:solidFill>
              </a:rPr>
              <a:t>chica</a:t>
            </a:r>
            <a:r>
              <a:rPr lang="en-US" sz="2800" b="1" dirty="0" smtClean="0">
                <a:solidFill>
                  <a:srgbClr val="CC00CC"/>
                </a:solidFill>
              </a:rPr>
              <a:t> </a:t>
            </a:r>
            <a:r>
              <a:rPr lang="en-US" sz="2800" b="1" dirty="0" err="1" smtClean="0">
                <a:solidFill>
                  <a:srgbClr val="CC00CC"/>
                </a:solidFill>
              </a:rPr>
              <a:t>está</a:t>
            </a:r>
            <a:r>
              <a:rPr lang="en-US" sz="2800" b="1" dirty="0" smtClean="0">
                <a:solidFill>
                  <a:srgbClr val="CC00CC"/>
                </a:solidFill>
              </a:rPr>
              <a:t> </a:t>
            </a:r>
            <a:r>
              <a:rPr lang="en-US" sz="2800" b="1" dirty="0" err="1" smtClean="0">
                <a:solidFill>
                  <a:srgbClr val="CC00CC"/>
                </a:solidFill>
              </a:rPr>
              <a:t>preocupada</a:t>
            </a:r>
            <a:r>
              <a:rPr lang="en-US" sz="2800" b="1" dirty="0" smtClean="0">
                <a:solidFill>
                  <a:srgbClr val="CC00CC"/>
                </a:solidFill>
              </a:rPr>
              <a:t> </a:t>
            </a:r>
            <a:r>
              <a:rPr lang="en-US" sz="2800" b="1" dirty="0" err="1" smtClean="0">
                <a:solidFill>
                  <a:srgbClr val="CC00CC"/>
                </a:solidFill>
              </a:rPr>
              <a:t>por</a:t>
            </a:r>
            <a:r>
              <a:rPr lang="en-US" sz="2800" b="1" dirty="0" smtClean="0">
                <a:solidFill>
                  <a:srgbClr val="CC00CC"/>
                </a:solidFill>
              </a:rPr>
              <a:t> </a:t>
            </a:r>
            <a:r>
              <a:rPr lang="en-US" sz="2800" b="1" dirty="0" err="1" smtClean="0">
                <a:solidFill>
                  <a:srgbClr val="CC00CC"/>
                </a:solidFill>
              </a:rPr>
              <a:t>sus</a:t>
            </a:r>
            <a:r>
              <a:rPr lang="en-US" sz="2800" b="1" dirty="0" smtClean="0">
                <a:solidFill>
                  <a:srgbClr val="CC00CC"/>
                </a:solidFill>
              </a:rPr>
              <a:t> </a:t>
            </a:r>
            <a:r>
              <a:rPr lang="en-US" sz="2800" b="1" dirty="0" err="1" smtClean="0">
                <a:solidFill>
                  <a:srgbClr val="CC00CC"/>
                </a:solidFill>
              </a:rPr>
              <a:t>clases</a:t>
            </a:r>
            <a:r>
              <a:rPr lang="en-US" sz="2800" b="1" dirty="0" smtClean="0">
                <a:solidFill>
                  <a:srgbClr val="CC00CC"/>
                </a:solidFill>
              </a:rPr>
              <a:t>.</a:t>
            </a:r>
            <a:endParaRPr lang="en-US" sz="2800" b="1" dirty="0">
              <a:solidFill>
                <a:srgbClr val="CC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7186" y="2188129"/>
            <a:ext cx="11304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C00CC"/>
                </a:solidFill>
              </a:rPr>
              <a:t>Los </a:t>
            </a:r>
            <a:r>
              <a:rPr lang="en-US" sz="2800" b="1" dirty="0" err="1" smtClean="0">
                <a:solidFill>
                  <a:srgbClr val="CC00CC"/>
                </a:solidFill>
              </a:rPr>
              <a:t>estudiantes</a:t>
            </a:r>
            <a:r>
              <a:rPr lang="en-US" sz="2800" b="1" dirty="0" smtClean="0">
                <a:solidFill>
                  <a:srgbClr val="CC00CC"/>
                </a:solidFill>
              </a:rPr>
              <a:t> </a:t>
            </a:r>
            <a:r>
              <a:rPr lang="en-US" sz="2800" b="1" dirty="0" err="1" smtClean="0">
                <a:solidFill>
                  <a:srgbClr val="CC00CC"/>
                </a:solidFill>
              </a:rPr>
              <a:t>están</a:t>
            </a:r>
            <a:r>
              <a:rPr lang="en-US" sz="2800" b="1" dirty="0" smtClean="0">
                <a:solidFill>
                  <a:srgbClr val="CC00CC"/>
                </a:solidFill>
              </a:rPr>
              <a:t> </a:t>
            </a:r>
            <a:r>
              <a:rPr lang="en-US" sz="2800" b="1" dirty="0" err="1" smtClean="0">
                <a:solidFill>
                  <a:srgbClr val="CC00CC"/>
                </a:solidFill>
              </a:rPr>
              <a:t>contentos</a:t>
            </a:r>
            <a:r>
              <a:rPr lang="en-US" sz="2800" b="1" dirty="0" smtClean="0">
                <a:solidFill>
                  <a:srgbClr val="CC00CC"/>
                </a:solidFill>
              </a:rPr>
              <a:t> y </a:t>
            </a:r>
            <a:r>
              <a:rPr lang="en-US" sz="2800" b="1" dirty="0" err="1" smtClean="0">
                <a:solidFill>
                  <a:srgbClr val="CC00CC"/>
                </a:solidFill>
              </a:rPr>
              <a:t>están</a:t>
            </a:r>
            <a:r>
              <a:rPr lang="en-US" sz="2800" b="1" dirty="0" smtClean="0">
                <a:solidFill>
                  <a:srgbClr val="CC00CC"/>
                </a:solidFill>
              </a:rPr>
              <a:t> </a:t>
            </a:r>
            <a:r>
              <a:rPr lang="en-US" sz="2800" b="1" dirty="0" err="1" smtClean="0">
                <a:solidFill>
                  <a:srgbClr val="CC00CC"/>
                </a:solidFill>
              </a:rPr>
              <a:t>listos</a:t>
            </a:r>
            <a:r>
              <a:rPr lang="en-US" sz="2800" b="1" dirty="0" smtClean="0">
                <a:solidFill>
                  <a:srgbClr val="CC00CC"/>
                </a:solidFill>
              </a:rPr>
              <a:t> para las </a:t>
            </a:r>
            <a:r>
              <a:rPr lang="en-US" sz="2800" b="1" dirty="0" err="1" smtClean="0">
                <a:solidFill>
                  <a:srgbClr val="CC00CC"/>
                </a:solidFill>
              </a:rPr>
              <a:t>vacaciones</a:t>
            </a:r>
            <a:r>
              <a:rPr lang="en-US" sz="2800" b="1" dirty="0" smtClean="0">
                <a:solidFill>
                  <a:srgbClr val="CC00CC"/>
                </a:solidFill>
              </a:rPr>
              <a:t>.</a:t>
            </a:r>
            <a:endParaRPr lang="en-US" sz="2800" b="1" dirty="0">
              <a:solidFill>
                <a:srgbClr val="CC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9614" y="3165800"/>
            <a:ext cx="7708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C00CC"/>
                </a:solidFill>
              </a:rPr>
              <a:t>Estamos </a:t>
            </a:r>
            <a:r>
              <a:rPr lang="en-US" sz="2800" b="1" dirty="0" err="1" smtClean="0">
                <a:solidFill>
                  <a:srgbClr val="CC00CC"/>
                </a:solidFill>
              </a:rPr>
              <a:t>muy</a:t>
            </a:r>
            <a:r>
              <a:rPr lang="en-US" sz="2800" b="1" dirty="0" smtClean="0">
                <a:solidFill>
                  <a:srgbClr val="CC00CC"/>
                </a:solidFill>
              </a:rPr>
              <a:t> </a:t>
            </a:r>
            <a:r>
              <a:rPr lang="en-US" sz="2800" b="1" dirty="0" err="1" smtClean="0">
                <a:solidFill>
                  <a:srgbClr val="CC00CC"/>
                </a:solidFill>
              </a:rPr>
              <a:t>cansados</a:t>
            </a:r>
            <a:r>
              <a:rPr lang="en-US" sz="2800" b="1" dirty="0" smtClean="0">
                <a:solidFill>
                  <a:srgbClr val="CC00CC"/>
                </a:solidFill>
              </a:rPr>
              <a:t>/as y </a:t>
            </a:r>
            <a:r>
              <a:rPr lang="en-US" sz="2800" b="1" dirty="0" err="1" smtClean="0">
                <a:solidFill>
                  <a:srgbClr val="CC00CC"/>
                </a:solidFill>
              </a:rPr>
              <a:t>confundidos</a:t>
            </a:r>
            <a:r>
              <a:rPr lang="en-US" sz="2800" b="1" dirty="0" smtClean="0">
                <a:solidFill>
                  <a:srgbClr val="CC00CC"/>
                </a:solidFill>
              </a:rPr>
              <a:t>/as.</a:t>
            </a:r>
            <a:endParaRPr lang="en-US" sz="2800" b="1" dirty="0">
              <a:solidFill>
                <a:srgbClr val="CC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4720" y="4195226"/>
            <a:ext cx="7708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C00CC"/>
                </a:solidFill>
              </a:rPr>
              <a:t>¿</a:t>
            </a:r>
            <a:r>
              <a:rPr lang="en-US" sz="2800" b="1" dirty="0" err="1" smtClean="0">
                <a:solidFill>
                  <a:srgbClr val="CC00CC"/>
                </a:solidFill>
              </a:rPr>
              <a:t>Por</a:t>
            </a:r>
            <a:r>
              <a:rPr lang="en-US" sz="2800" b="1" dirty="0" smtClean="0">
                <a:solidFill>
                  <a:srgbClr val="CC00CC"/>
                </a:solidFill>
              </a:rPr>
              <a:t> </a:t>
            </a:r>
            <a:r>
              <a:rPr lang="en-US" sz="2800" b="1" dirty="0" err="1" smtClean="0">
                <a:solidFill>
                  <a:srgbClr val="CC00CC"/>
                </a:solidFill>
              </a:rPr>
              <a:t>qué</a:t>
            </a:r>
            <a:r>
              <a:rPr lang="en-US" sz="2800" b="1" dirty="0" smtClean="0">
                <a:solidFill>
                  <a:srgbClr val="CC00CC"/>
                </a:solidFill>
              </a:rPr>
              <a:t> </a:t>
            </a:r>
            <a:r>
              <a:rPr lang="en-US" sz="2800" b="1" dirty="0" err="1" smtClean="0">
                <a:solidFill>
                  <a:srgbClr val="CC00CC"/>
                </a:solidFill>
              </a:rPr>
              <a:t>estás</a:t>
            </a:r>
            <a:r>
              <a:rPr lang="en-US" sz="2800" b="1" dirty="0" smtClean="0">
                <a:solidFill>
                  <a:srgbClr val="CC00CC"/>
                </a:solidFill>
              </a:rPr>
              <a:t> </a:t>
            </a:r>
            <a:r>
              <a:rPr lang="en-US" sz="2800" b="1" dirty="0" err="1" smtClean="0">
                <a:solidFill>
                  <a:srgbClr val="CC00CC"/>
                </a:solidFill>
              </a:rPr>
              <a:t>sucio</a:t>
            </a:r>
            <a:r>
              <a:rPr lang="en-US" sz="2800" b="1" dirty="0" smtClean="0">
                <a:solidFill>
                  <a:srgbClr val="CC00CC"/>
                </a:solidFill>
              </a:rPr>
              <a:t>/a?</a:t>
            </a:r>
            <a:endParaRPr lang="en-US" sz="2800" b="1" dirty="0">
              <a:solidFill>
                <a:srgbClr val="CC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4720" y="5224652"/>
            <a:ext cx="7708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C00CC"/>
                </a:solidFill>
              </a:rPr>
              <a:t>La </a:t>
            </a:r>
            <a:r>
              <a:rPr lang="en-US" sz="2800" b="1" dirty="0" err="1" smtClean="0">
                <a:solidFill>
                  <a:srgbClr val="CC00CC"/>
                </a:solidFill>
              </a:rPr>
              <a:t>huésped</a:t>
            </a:r>
            <a:r>
              <a:rPr lang="en-US" sz="2800" b="1" dirty="0" smtClean="0">
                <a:solidFill>
                  <a:srgbClr val="CC00CC"/>
                </a:solidFill>
              </a:rPr>
              <a:t> </a:t>
            </a:r>
            <a:r>
              <a:rPr lang="en-US" sz="2800" b="1" dirty="0" err="1" smtClean="0">
                <a:solidFill>
                  <a:srgbClr val="CC00CC"/>
                </a:solidFill>
              </a:rPr>
              <a:t>está</a:t>
            </a:r>
            <a:r>
              <a:rPr lang="en-US" sz="2800" b="1" dirty="0" smtClean="0">
                <a:solidFill>
                  <a:srgbClr val="CC00CC"/>
                </a:solidFill>
              </a:rPr>
              <a:t> </a:t>
            </a:r>
            <a:r>
              <a:rPr lang="en-US" sz="2800" b="1" dirty="0" err="1" smtClean="0">
                <a:solidFill>
                  <a:srgbClr val="CC00CC"/>
                </a:solidFill>
              </a:rPr>
              <a:t>avergonzada</a:t>
            </a:r>
            <a:r>
              <a:rPr lang="en-US" sz="2800" b="1" dirty="0" smtClean="0">
                <a:solidFill>
                  <a:srgbClr val="CC00CC"/>
                </a:solidFill>
              </a:rPr>
              <a:t>.</a:t>
            </a:r>
            <a:endParaRPr lang="en-US" sz="2800" b="1" dirty="0">
              <a:solidFill>
                <a:srgbClr val="CC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4720" y="6047031"/>
            <a:ext cx="7708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C00CC"/>
                </a:solidFill>
              </a:rPr>
              <a:t>El </a:t>
            </a:r>
            <a:r>
              <a:rPr lang="en-US" sz="2800" b="1" dirty="0" err="1" smtClean="0">
                <a:solidFill>
                  <a:srgbClr val="CC00CC"/>
                </a:solidFill>
              </a:rPr>
              <a:t>ascensor</a:t>
            </a:r>
            <a:r>
              <a:rPr lang="en-US" sz="2800" b="1" dirty="0" smtClean="0">
                <a:solidFill>
                  <a:srgbClr val="CC00CC"/>
                </a:solidFill>
              </a:rPr>
              <a:t> </a:t>
            </a:r>
            <a:r>
              <a:rPr lang="en-US" sz="2800" b="1" dirty="0" err="1" smtClean="0">
                <a:solidFill>
                  <a:srgbClr val="CC00CC"/>
                </a:solidFill>
              </a:rPr>
              <a:t>está</a:t>
            </a:r>
            <a:r>
              <a:rPr lang="en-US" sz="2800" b="1" dirty="0" smtClean="0">
                <a:solidFill>
                  <a:srgbClr val="CC00CC"/>
                </a:solidFill>
              </a:rPr>
              <a:t> </a:t>
            </a:r>
            <a:r>
              <a:rPr lang="en-US" sz="2800" b="1" dirty="0" err="1" smtClean="0">
                <a:solidFill>
                  <a:srgbClr val="CC00CC"/>
                </a:solidFill>
              </a:rPr>
              <a:t>abierto</a:t>
            </a:r>
            <a:r>
              <a:rPr lang="en-US" sz="2800" b="1" dirty="0" smtClean="0">
                <a:solidFill>
                  <a:srgbClr val="CC00CC"/>
                </a:solidFill>
              </a:rPr>
              <a:t>.</a:t>
            </a:r>
            <a:endParaRPr lang="en-US" sz="2800" b="1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37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235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Default Design</vt:lpstr>
      <vt:lpstr>Estar with conditions and emotions</vt:lpstr>
      <vt:lpstr>Estar</vt:lpstr>
      <vt:lpstr>Estar: To be</vt:lpstr>
      <vt:lpstr>PowerPoint Presentation</vt:lpstr>
      <vt:lpstr>PowerPoint Presentation</vt:lpstr>
      <vt:lpstr>Translate the following: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Estar with conditions</dc:title>
  <dc:creator>Yadira Thomas</dc:creator>
  <cp:lastModifiedBy>Yadira Thomas</cp:lastModifiedBy>
  <cp:revision>24</cp:revision>
  <dcterms:created xsi:type="dcterms:W3CDTF">2019-02-05T14:25:17Z</dcterms:created>
  <dcterms:modified xsi:type="dcterms:W3CDTF">2019-02-08T20:54:56Z</dcterms:modified>
</cp:coreProperties>
</file>