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6" r:id="rId6"/>
    <p:sldMasterId id="2147483699" r:id="rId7"/>
    <p:sldMasterId id="2147483712" r:id="rId8"/>
  </p:sldMasterIdLst>
  <p:sldIdLst>
    <p:sldId id="258" r:id="rId9"/>
    <p:sldId id="257" r:id="rId10"/>
    <p:sldId id="259" r:id="rId11"/>
    <p:sldId id="261" r:id="rId12"/>
    <p:sldId id="263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3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4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2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04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4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7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19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0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39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6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40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9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27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7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82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657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615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11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77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69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503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35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18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33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48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398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80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9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481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5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321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240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51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4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912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367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26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095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411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9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9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628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816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376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156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291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394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928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303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023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228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2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639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5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0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6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9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5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8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5000" dirty="0" err="1"/>
              <a:t>Estar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9886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Estar: To be</a:t>
            </a:r>
          </a:p>
        </p:txBody>
      </p:sp>
      <p:graphicFrame>
        <p:nvGraphicFramePr>
          <p:cNvPr id="3092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9282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Estoy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Estamos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Está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8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Meaning: To be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The verb ‘</a:t>
            </a:r>
            <a:r>
              <a:rPr lang="en-US" altLang="en-US" b="1" dirty="0" err="1">
                <a:solidFill>
                  <a:schemeClr val="accent2"/>
                </a:solidFill>
              </a:rPr>
              <a:t>estar</a:t>
            </a:r>
            <a:r>
              <a:rPr lang="en-US" altLang="en-US" dirty="0"/>
              <a:t>’ is used to talk about feelings, emotions, and location.           </a:t>
            </a:r>
          </a:p>
          <a:p>
            <a:pPr marL="0" indent="0" eaLnBrk="1" hangingPunct="1">
              <a:buNone/>
            </a:pPr>
            <a:r>
              <a:rPr lang="en-US" altLang="en-US" dirty="0"/>
              <a:t>Ex. Ella </a:t>
            </a:r>
            <a:r>
              <a:rPr lang="en-US" altLang="en-US" b="1" dirty="0" err="1"/>
              <a:t>está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clase</a:t>
            </a:r>
            <a:r>
              <a:rPr lang="en-US" altLang="en-US" dirty="0"/>
              <a:t> de </a:t>
            </a:r>
            <a:r>
              <a:rPr lang="en-US" altLang="en-US" dirty="0" err="1"/>
              <a:t>español</a:t>
            </a:r>
            <a:r>
              <a:rPr lang="en-US" altLang="en-US" dirty="0"/>
              <a:t>. </a:t>
            </a:r>
          </a:p>
          <a:p>
            <a:pPr marL="0" indent="0" eaLnBrk="1" hangingPunct="1">
              <a:buNone/>
            </a:pPr>
            <a:r>
              <a:rPr lang="en-US" altLang="en-US" dirty="0"/>
              <a:t>Ex. </a:t>
            </a:r>
            <a:r>
              <a:rPr lang="en-US" altLang="en-US" dirty="0" err="1"/>
              <a:t>Yo</a:t>
            </a:r>
            <a:r>
              <a:rPr lang="en-US" altLang="en-US" dirty="0"/>
              <a:t> </a:t>
            </a:r>
            <a:r>
              <a:rPr lang="en-US" altLang="en-US" b="1" dirty="0" err="1"/>
              <a:t>estoy</a:t>
            </a:r>
            <a:r>
              <a:rPr lang="en-US" altLang="en-US" dirty="0"/>
              <a:t> </a:t>
            </a:r>
            <a:r>
              <a:rPr lang="en-US" altLang="en-US" dirty="0" err="1"/>
              <a:t>bien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1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C0099"/>
                </a:solidFill>
              </a:rPr>
              <a:t>Helpful Phrase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5400"/>
              <a:t>How you feel and where you are, is when you use the verb ‘</a:t>
            </a:r>
            <a:r>
              <a:rPr lang="en-US" altLang="en-US" sz="5400">
                <a:solidFill>
                  <a:schemeClr val="accent2"/>
                </a:solidFill>
              </a:rPr>
              <a:t>estar</a:t>
            </a:r>
            <a:r>
              <a:rPr lang="en-US" altLang="en-US" sz="5400"/>
              <a:t>’. </a:t>
            </a:r>
          </a:p>
        </p:txBody>
      </p:sp>
      <p:pic>
        <p:nvPicPr>
          <p:cNvPr id="30724" name="Picture 4" descr="MCj042384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99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j04238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MPj043851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0"/>
            <a:ext cx="137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 descr="MPj0402425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495801"/>
            <a:ext cx="11938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92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CC0099"/>
                </a:solidFill>
              </a:rPr>
              <a:t>‘</a:t>
            </a:r>
            <a:r>
              <a:rPr lang="en-US" altLang="en-US" sz="4000" dirty="0" err="1">
                <a:solidFill>
                  <a:srgbClr val="CC0099"/>
                </a:solidFill>
              </a:rPr>
              <a:t>Estar</a:t>
            </a:r>
            <a:r>
              <a:rPr lang="en-US" altLang="en-US" sz="4000" dirty="0">
                <a:solidFill>
                  <a:srgbClr val="CC0099"/>
                </a:solidFill>
              </a:rPr>
              <a:t>’</a:t>
            </a:r>
            <a:r>
              <a:rPr lang="en-US" altLang="en-US" sz="4000" dirty="0"/>
              <a:t> </a:t>
            </a:r>
            <a:br>
              <a:rPr lang="en-US" altLang="en-US" sz="4000" dirty="0"/>
            </a:br>
            <a:r>
              <a:rPr lang="en-US" altLang="en-US" sz="2400" dirty="0"/>
              <a:t>Fill in the blanks with the correct conjugations of </a:t>
            </a:r>
            <a:r>
              <a:rPr lang="en-US" altLang="en-US" sz="2400" dirty="0" err="1"/>
              <a:t>estar</a:t>
            </a:r>
            <a:r>
              <a:rPr lang="en-US" altLang="en-US" sz="2400" dirty="0"/>
              <a:t>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1. La </a:t>
            </a:r>
            <a:r>
              <a:rPr lang="en-US" altLang="en-US" dirty="0" err="1"/>
              <a:t>chica</a:t>
            </a:r>
            <a:r>
              <a:rPr lang="en-US" altLang="en-US" dirty="0"/>
              <a:t> ________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clase</a:t>
            </a:r>
            <a:r>
              <a:rPr lang="en-US" altLang="en-US" dirty="0"/>
              <a:t> de Sra. Thomas.</a:t>
            </a:r>
          </a:p>
          <a:p>
            <a:pPr marL="0" indent="0" eaLnBrk="1" hangingPunct="1">
              <a:buNone/>
            </a:pPr>
            <a:r>
              <a:rPr lang="en-US" altLang="en-US" dirty="0"/>
              <a:t>2. </a:t>
            </a:r>
            <a:r>
              <a:rPr lang="en-US" altLang="en-US" dirty="0" err="1"/>
              <a:t>Vosotros</a:t>
            </a:r>
            <a:r>
              <a:rPr lang="en-US" altLang="en-US" dirty="0"/>
              <a:t> _________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cafetería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r>
              <a:rPr lang="en-US" altLang="en-US" dirty="0"/>
              <a:t>3. Los </a:t>
            </a:r>
            <a:r>
              <a:rPr lang="en-US" altLang="en-US" dirty="0" err="1"/>
              <a:t>chicos</a:t>
            </a:r>
            <a:r>
              <a:rPr lang="en-US" altLang="en-US" dirty="0"/>
              <a:t> _________ mal.</a:t>
            </a:r>
          </a:p>
          <a:p>
            <a:pPr marL="0" indent="0" eaLnBrk="1" hangingPunct="1">
              <a:buNone/>
            </a:pPr>
            <a:r>
              <a:rPr lang="en-US" altLang="en-US" dirty="0"/>
              <a:t>4. Luis y </a:t>
            </a:r>
            <a:r>
              <a:rPr lang="en-US" altLang="en-US" dirty="0" err="1"/>
              <a:t>yo</a:t>
            </a:r>
            <a:r>
              <a:rPr lang="en-US" altLang="en-US" dirty="0"/>
              <a:t> ____________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librería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r>
              <a:rPr lang="en-US" altLang="en-US" dirty="0"/>
              <a:t>5. </a:t>
            </a:r>
            <a:r>
              <a:rPr lang="en-US" altLang="en-US" dirty="0" err="1"/>
              <a:t>Yo</a:t>
            </a:r>
            <a:r>
              <a:rPr lang="en-US" altLang="en-US" dirty="0"/>
              <a:t> _________ </a:t>
            </a:r>
            <a:r>
              <a:rPr lang="en-US" altLang="en-US" dirty="0" err="1"/>
              <a:t>bien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r>
              <a:rPr lang="en-US" altLang="en-US" dirty="0"/>
              <a:t>6. </a:t>
            </a:r>
            <a:r>
              <a:rPr lang="en-US" altLang="en-US" dirty="0" err="1"/>
              <a:t>Tú</a:t>
            </a:r>
            <a:r>
              <a:rPr lang="en-US" altLang="en-US" dirty="0"/>
              <a:t> _________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universidad</a:t>
            </a:r>
            <a:r>
              <a:rPr lang="en-US" altLang="en-US" dirty="0"/>
              <a:t>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43750" y="1632013"/>
            <a:ext cx="1463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está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35450" y="2203850"/>
            <a:ext cx="1768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estáis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370470" y="3385271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estamos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545095" y="2813434"/>
            <a:ext cx="1708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están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38488" y="3957108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estoy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24088" y="4545780"/>
            <a:ext cx="1539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333399"/>
                </a:solidFill>
              </a:rPr>
              <a:t>estás</a:t>
            </a:r>
            <a:endParaRPr lang="en-US" altLang="en-US" sz="28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200" grpId="0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Translate the following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1. She is at the dormitory.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Ella </a:t>
            </a:r>
            <a:r>
              <a:rPr lang="en-US" altLang="en-US" b="1" dirty="0" err="1">
                <a:solidFill>
                  <a:schemeClr val="accent2"/>
                </a:solidFill>
              </a:rPr>
              <a:t>está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en</a:t>
            </a:r>
            <a:r>
              <a:rPr lang="en-US" altLang="en-US" dirty="0">
                <a:solidFill>
                  <a:schemeClr val="accent2"/>
                </a:solidFill>
              </a:rPr>
              <a:t> la </a:t>
            </a:r>
            <a:r>
              <a:rPr lang="en-US" altLang="en-US" dirty="0" err="1">
                <a:solidFill>
                  <a:schemeClr val="accent2"/>
                </a:solidFill>
              </a:rPr>
              <a:t>residencia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estudiantil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2. We are tired.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</a:t>
            </a:r>
            <a:r>
              <a:rPr lang="en-US" altLang="en-US" dirty="0" err="1">
                <a:solidFill>
                  <a:schemeClr val="accent2"/>
                </a:solidFill>
              </a:rPr>
              <a:t>Nosotros</a:t>
            </a:r>
            <a:r>
              <a:rPr lang="en-US" altLang="en-US" dirty="0">
                <a:solidFill>
                  <a:schemeClr val="accent2"/>
                </a:solidFill>
              </a:rPr>
              <a:t>/as </a:t>
            </a:r>
            <a:r>
              <a:rPr lang="en-US" altLang="en-US" b="1" dirty="0" err="1">
                <a:solidFill>
                  <a:schemeClr val="accent2"/>
                </a:solidFill>
              </a:rPr>
              <a:t>estamos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cansados</a:t>
            </a:r>
            <a:r>
              <a:rPr lang="en-US" altLang="en-US" dirty="0">
                <a:solidFill>
                  <a:schemeClr val="accent2"/>
                </a:solidFill>
              </a:rPr>
              <a:t>/as.</a:t>
            </a:r>
            <a:r>
              <a:rPr lang="en-US" altLang="en-US" dirty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3. I am at the library.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</a:t>
            </a:r>
            <a:r>
              <a:rPr lang="en-US" altLang="en-US" dirty="0" err="1">
                <a:solidFill>
                  <a:schemeClr val="accent2"/>
                </a:solidFill>
              </a:rPr>
              <a:t>Yo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</a:rPr>
              <a:t>estoy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en</a:t>
            </a:r>
            <a:r>
              <a:rPr lang="en-US" altLang="en-US" dirty="0">
                <a:solidFill>
                  <a:schemeClr val="accent2"/>
                </a:solidFill>
              </a:rPr>
              <a:t> la </a:t>
            </a:r>
            <a:r>
              <a:rPr lang="en-US" altLang="en-US" dirty="0" err="1">
                <a:solidFill>
                  <a:schemeClr val="accent2"/>
                </a:solidFill>
              </a:rPr>
              <a:t>biblioteca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4. The men are mad.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Los hombres </a:t>
            </a:r>
            <a:r>
              <a:rPr lang="en-US" altLang="en-US" b="1" dirty="0" err="1">
                <a:solidFill>
                  <a:schemeClr val="accent2"/>
                </a:solidFill>
              </a:rPr>
              <a:t>están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enojados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745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verb ‘</a:t>
            </a:r>
            <a:r>
              <a:rPr lang="en-US" dirty="0" err="1"/>
              <a:t>estar</a:t>
            </a:r>
            <a:r>
              <a:rPr lang="en-US" dirty="0"/>
              <a:t>’ using location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MUST use the correct form of the verb ‘</a:t>
            </a:r>
            <a:r>
              <a:rPr lang="en-US" dirty="0" err="1"/>
              <a:t>estar</a:t>
            </a:r>
            <a:r>
              <a:rPr lang="en-US" dirty="0"/>
              <a:t>’ to describe the location of things.</a:t>
            </a:r>
          </a:p>
          <a:p>
            <a:pPr marL="0" indent="0">
              <a:buNone/>
            </a:pPr>
            <a:r>
              <a:rPr lang="en-US" dirty="0"/>
              <a:t>Ex. La mochila </a:t>
            </a:r>
            <a:r>
              <a:rPr lang="en-US" b="1" dirty="0" err="1"/>
              <a:t>está</a:t>
            </a:r>
            <a:r>
              <a:rPr lang="en-US" dirty="0"/>
              <a:t> al </a:t>
            </a:r>
            <a:r>
              <a:rPr lang="en-US" dirty="0" err="1"/>
              <a:t>lado</a:t>
            </a:r>
            <a:r>
              <a:rPr lang="en-US" dirty="0"/>
              <a:t> de la </a:t>
            </a:r>
            <a:r>
              <a:rPr lang="en-US" dirty="0" err="1"/>
              <a:t>puerta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The backpack is next to the door.</a:t>
            </a:r>
          </a:p>
          <a:p>
            <a:pPr marL="0" indent="0">
              <a:buNone/>
            </a:pPr>
            <a:r>
              <a:rPr lang="en-US" dirty="0"/>
              <a:t>Ex. The papers are under the desk.</a:t>
            </a:r>
          </a:p>
          <a:p>
            <a:pPr marL="0" indent="0">
              <a:buNone/>
            </a:pPr>
            <a:r>
              <a:rPr lang="en-US" dirty="0"/>
              <a:t>      Los </a:t>
            </a:r>
            <a:r>
              <a:rPr lang="en-US" dirty="0" err="1"/>
              <a:t>papeles</a:t>
            </a:r>
            <a:r>
              <a:rPr lang="en-US" dirty="0"/>
              <a:t> </a:t>
            </a:r>
            <a:r>
              <a:rPr lang="en-US" b="1" dirty="0" err="1"/>
              <a:t>están</a:t>
            </a:r>
            <a:r>
              <a:rPr lang="en-US" dirty="0"/>
              <a:t> </a:t>
            </a:r>
            <a:r>
              <a:rPr lang="en-US" dirty="0" err="1"/>
              <a:t>debajo</a:t>
            </a:r>
            <a:r>
              <a:rPr lang="en-US" dirty="0"/>
              <a:t> del </a:t>
            </a:r>
            <a:r>
              <a:rPr lang="en-US" dirty="0" err="1"/>
              <a:t>escritorio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(When the word ‘de’ is followed by a singular/masculine noun, a contraction MUST be made by combining de and el to make ‘del’.)  </a:t>
            </a:r>
          </a:p>
        </p:txBody>
      </p:sp>
    </p:spTree>
    <p:extLst>
      <p:ext uri="{BB962C8B-B14F-4D97-AF65-F5344CB8AC3E}">
        <p14:creationId xmlns:p14="http://schemas.microsoft.com/office/powerpoint/2010/main" val="5199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417638"/>
            <a:ext cx="10972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map </a:t>
            </a:r>
            <a:r>
              <a:rPr lang="en-US" b="1" dirty="0"/>
              <a:t>is</a:t>
            </a:r>
            <a:r>
              <a:rPr lang="en-US" dirty="0"/>
              <a:t> over the blackboard.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The windows </a:t>
            </a:r>
            <a:r>
              <a:rPr lang="en-US" b="1" dirty="0"/>
              <a:t>are</a:t>
            </a:r>
            <a:r>
              <a:rPr lang="en-US" dirty="0"/>
              <a:t> behind the chairs.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The chalk </a:t>
            </a:r>
            <a:r>
              <a:rPr lang="en-US" b="1" dirty="0"/>
              <a:t>is</a:t>
            </a:r>
            <a:r>
              <a:rPr lang="en-US" dirty="0"/>
              <a:t> over there.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The desks </a:t>
            </a:r>
            <a:r>
              <a:rPr lang="en-US" b="1" dirty="0"/>
              <a:t>are</a:t>
            </a:r>
            <a:r>
              <a:rPr lang="en-US" dirty="0"/>
              <a:t> in front of the teacher.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8332" y="2000263"/>
            <a:ext cx="791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El </a:t>
            </a:r>
            <a:r>
              <a:rPr lang="en-US" sz="2800" b="1" dirty="0" err="1">
                <a:solidFill>
                  <a:srgbClr val="0070C0"/>
                </a:solidFill>
              </a:rPr>
              <a:t>mapa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está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sobre</a:t>
            </a:r>
            <a:r>
              <a:rPr lang="en-US" sz="2800" b="1" dirty="0">
                <a:solidFill>
                  <a:srgbClr val="0070C0"/>
                </a:solidFill>
              </a:rPr>
              <a:t> la </a:t>
            </a:r>
            <a:r>
              <a:rPr lang="en-US" sz="2800" b="1" dirty="0" err="1">
                <a:solidFill>
                  <a:srgbClr val="0070C0"/>
                </a:solidFill>
              </a:rPr>
              <a:t>pizarra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8331" y="3143263"/>
            <a:ext cx="791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Las </a:t>
            </a:r>
            <a:r>
              <a:rPr lang="en-US" sz="2800" b="1" dirty="0" err="1">
                <a:solidFill>
                  <a:srgbClr val="0070C0"/>
                </a:solidFill>
              </a:rPr>
              <a:t>ventanas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están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detrás</a:t>
            </a:r>
            <a:r>
              <a:rPr lang="en-US" sz="2800" b="1" dirty="0">
                <a:solidFill>
                  <a:srgbClr val="0070C0"/>
                </a:solidFill>
              </a:rPr>
              <a:t> de las </a:t>
            </a:r>
            <a:r>
              <a:rPr lang="en-US" sz="2800" b="1" dirty="0" err="1">
                <a:solidFill>
                  <a:srgbClr val="0070C0"/>
                </a:solidFill>
              </a:rPr>
              <a:t>sillas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8330" y="4286263"/>
            <a:ext cx="791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La </a:t>
            </a:r>
            <a:r>
              <a:rPr lang="en-US" sz="2800" b="1" dirty="0" err="1">
                <a:solidFill>
                  <a:srgbClr val="0070C0"/>
                </a:solidFill>
              </a:rPr>
              <a:t>tiza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está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allá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0274" y="5392108"/>
            <a:ext cx="7917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Los </a:t>
            </a:r>
            <a:r>
              <a:rPr lang="en-US" sz="2800" b="1" dirty="0" err="1">
                <a:solidFill>
                  <a:srgbClr val="0070C0"/>
                </a:solidFill>
              </a:rPr>
              <a:t>escritorios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están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delante</a:t>
            </a:r>
            <a:r>
              <a:rPr lang="en-US" sz="2800" b="1" dirty="0">
                <a:solidFill>
                  <a:srgbClr val="0070C0"/>
                </a:solidFill>
              </a:rPr>
              <a:t> de la </a:t>
            </a:r>
            <a:r>
              <a:rPr lang="en-US" sz="2800" b="1" dirty="0" err="1">
                <a:solidFill>
                  <a:srgbClr val="0070C0"/>
                </a:solidFill>
              </a:rPr>
              <a:t>profesora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Los </a:t>
            </a:r>
            <a:r>
              <a:rPr lang="en-US" sz="2800" b="1" dirty="0" err="1">
                <a:solidFill>
                  <a:srgbClr val="0070C0"/>
                </a:solidFill>
              </a:rPr>
              <a:t>escritorios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</a:rPr>
              <a:t>están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delante</a:t>
            </a:r>
            <a:r>
              <a:rPr lang="en-US" sz="2800" b="1" dirty="0">
                <a:solidFill>
                  <a:srgbClr val="0070C0"/>
                </a:solidFill>
              </a:rPr>
              <a:t> del </a:t>
            </a:r>
            <a:r>
              <a:rPr lang="en-US" sz="2800" b="1" dirty="0" err="1">
                <a:solidFill>
                  <a:srgbClr val="0070C0"/>
                </a:solidFill>
              </a:rPr>
              <a:t>profesor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72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DF00C-CEAA-4666-A4C8-57F31C69B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C1DE0D-37FF-4236-BEA1-158928A4C2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1534D4-8A2B-4A97-9764-3CEE3FEBDC18}">
  <ds:schemaRefs>
    <ds:schemaRef ds:uri="http://purl.org/dc/elements/1.1/"/>
    <ds:schemaRef ds:uri="http://schemas.openxmlformats.org/package/2006/metadata/core-properties"/>
    <ds:schemaRef ds:uri="http://purl.org/dc/terms/"/>
    <ds:schemaRef ds:uri="d1bea57f-f24a-4814-8dfc-e372b91f2504"/>
    <ds:schemaRef ds:uri="1f288448-f477-4024-bfa7-c5da6d31a550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376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Default Design</vt:lpstr>
      <vt:lpstr>1_Default Design</vt:lpstr>
      <vt:lpstr>2_Default Design</vt:lpstr>
      <vt:lpstr>3_Default Design</vt:lpstr>
      <vt:lpstr>4_Default Design</vt:lpstr>
      <vt:lpstr>PowerPoint Presentation</vt:lpstr>
      <vt:lpstr>Estar: To be</vt:lpstr>
      <vt:lpstr>Meaning: To be</vt:lpstr>
      <vt:lpstr>Helpful Phrase</vt:lpstr>
      <vt:lpstr>‘Estar’  Fill in the blanks with the correct conjugations of estar. </vt:lpstr>
      <vt:lpstr>Translate the following </vt:lpstr>
      <vt:lpstr>The verb ‘estar’ using location phrases</vt:lpstr>
      <vt:lpstr>Translate the following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Yadira Thomas</dc:creator>
  <cp:lastModifiedBy>Yadira Thomas</cp:lastModifiedBy>
  <cp:revision>22</cp:revision>
  <dcterms:created xsi:type="dcterms:W3CDTF">2017-02-09T19:18:39Z</dcterms:created>
  <dcterms:modified xsi:type="dcterms:W3CDTF">2020-10-07T15:35:32Z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