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56" r:id="rId20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31C0C-83BE-4F19-9EB1-538111E76E9D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78339-FFA9-45C1-A9C3-BFA340C3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0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5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2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7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0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6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6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9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7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DA6B-F5EE-49D4-845D-9C6E816657F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9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source=images&amp;cd=&amp;cad=rja&amp;uact=8&amp;ved=0ahUKEwi0zsmsoZTPAhUF5CYKHf3ACpwQjRwIBw&amp;url=http://sweetclipart.com/brown-cowboy-boots-clipart-2098&amp;psig=AFQjCNGVxzi9Y0ndZ-aj8ECMGVgu5pxJBw&amp;ust=147412787586571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Autofit/>
          </a:bodyPr>
          <a:lstStyle/>
          <a:p>
            <a:r>
              <a:rPr lang="es-ES" sz="6600" dirty="0" err="1" smtClean="0">
                <a:latin typeface="Algerian" panose="04020705040A02060702" pitchFamily="82" charset="0"/>
                <a:cs typeface="Aharoni" panose="02010803020104030203" pitchFamily="2" charset="-79"/>
              </a:rPr>
              <a:t>Demonstrative</a:t>
            </a:r>
            <a:r>
              <a:rPr lang="es-ES" sz="6600" dirty="0" smtClean="0">
                <a:latin typeface="Algerian" panose="04020705040A02060702" pitchFamily="82" charset="0"/>
                <a:cs typeface="Aharoni" panose="02010803020104030203" pitchFamily="2" charset="-79"/>
              </a:rPr>
              <a:t> </a:t>
            </a:r>
            <a:r>
              <a:rPr lang="es-ES" sz="6600" dirty="0" err="1" smtClean="0">
                <a:latin typeface="Algerian" panose="04020705040A02060702" pitchFamily="82" charset="0"/>
                <a:cs typeface="Aharoni" panose="02010803020104030203" pitchFamily="2" charset="-79"/>
              </a:rPr>
              <a:t>Adjectives</a:t>
            </a:r>
            <a:endParaRPr lang="en-US" sz="6600" dirty="0"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4343400"/>
            <a:ext cx="6400800" cy="1752600"/>
          </a:xfrm>
        </p:spPr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</a:rPr>
              <a:t>(Not </a:t>
            </a:r>
            <a:r>
              <a:rPr lang="es-ES" b="1" dirty="0" err="1" smtClean="0">
                <a:solidFill>
                  <a:srgbClr val="7030A0"/>
                </a:solidFill>
              </a:rPr>
              <a:t>this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one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but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that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one</a:t>
            </a:r>
            <a:r>
              <a:rPr lang="es-ES" b="1" dirty="0" smtClean="0">
                <a:solidFill>
                  <a:srgbClr val="7030A0"/>
                </a:solidFill>
              </a:rPr>
              <a:t>!)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#2</a:t>
            </a:r>
            <a:endParaRPr lang="en-US" altLang="en-US" dirty="0"/>
          </a:p>
        </p:txBody>
      </p:sp>
      <p:pic>
        <p:nvPicPr>
          <p:cNvPr id="5125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23622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33147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1676400"/>
            <a:ext cx="146526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AutoShape 10"/>
          <p:cNvSpPr>
            <a:spLocks noChangeArrowheads="1"/>
          </p:cNvSpPr>
          <p:nvPr/>
        </p:nvSpPr>
        <p:spPr bwMode="auto">
          <a:xfrm rot="10800000">
            <a:off x="3581400" y="5334000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Placeholder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52900" y="5657671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Estos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pantalones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cortos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5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#</a:t>
            </a:r>
            <a:r>
              <a:rPr lang="en-US" altLang="en-US" dirty="0" smtClean="0"/>
              <a:t>3 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49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3398838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4600"/>
            <a:ext cx="2362200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16002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AutoShape 10"/>
          <p:cNvSpPr>
            <a:spLocks noChangeArrowheads="1"/>
          </p:cNvSpPr>
          <p:nvPr/>
        </p:nvSpPr>
        <p:spPr bwMode="auto">
          <a:xfrm rot="10800000">
            <a:off x="3733800" y="5257800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522107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Esta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camisa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2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#</a:t>
            </a:r>
            <a:r>
              <a:rPr lang="en-US" altLang="en-US" dirty="0" smtClean="0"/>
              <a:t>4 </a:t>
            </a:r>
            <a:endParaRPr lang="en-US" altLang="en-US" dirty="0"/>
          </a:p>
        </p:txBody>
      </p:sp>
      <p:pic>
        <p:nvPicPr>
          <p:cNvPr id="7173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3657600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667000" y="3024188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X 2</a:t>
            </a:r>
          </a:p>
        </p:txBody>
      </p:sp>
      <p:pic>
        <p:nvPicPr>
          <p:cNvPr id="7176" name="Picture 8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26066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13430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410200" y="25908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X 2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391400" y="16002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X 2</a:t>
            </a: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 rot="10800000">
            <a:off x="5867400" y="3581400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81700" y="428464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Esas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faldas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562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#</a:t>
            </a:r>
            <a:r>
              <a:rPr lang="en-US" altLang="en-US" dirty="0" smtClean="0"/>
              <a:t>5 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8197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67227"/>
            <a:ext cx="3276600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50506"/>
            <a:ext cx="29813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31" y="880107"/>
            <a:ext cx="1438275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5638800" y="1231748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95925" y="201670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Aquel</a:t>
            </a:r>
            <a:r>
              <a:rPr lang="en-US" sz="3600" b="1" dirty="0" smtClean="0"/>
              <a:t> sombrero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5491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#</a:t>
            </a:r>
            <a:r>
              <a:rPr lang="en-US" altLang="en-US" dirty="0" smtClean="0"/>
              <a:t> 6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075" y="1905000"/>
            <a:ext cx="2740025" cy="2514600"/>
          </a:xfrm>
          <a:prstGeom prst="rect">
            <a:avLst/>
          </a:prstGeom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 rot="10800000">
            <a:off x="3535640" y="4949720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27" y="405864"/>
            <a:ext cx="1600200" cy="1499136"/>
          </a:xfrm>
          <a:prstGeom prst="rect">
            <a:avLst/>
          </a:prstGeom>
        </p:spPr>
      </p:pic>
      <p:sp>
        <p:nvSpPr>
          <p:cNvPr id="3" name="AutoShape 2" descr="Image result for boots clipar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128963" y="-8842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3002240" cy="3581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1393" y="537018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Estas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botas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8461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# 7</a:t>
            </a:r>
            <a:endParaRPr lang="en-US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5701401" y="1508919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01" y="1104900"/>
            <a:ext cx="1862138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53837"/>
            <a:ext cx="2434061" cy="2470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05100"/>
            <a:ext cx="3200400" cy="41449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3600" y="508028"/>
            <a:ext cx="338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Aquellas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bolsas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6728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#</a:t>
            </a:r>
            <a:r>
              <a:rPr lang="en-US" altLang="en-US" dirty="0" smtClean="0"/>
              <a:t>8 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9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95" y="1192548"/>
            <a:ext cx="13144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95" y="2137568"/>
            <a:ext cx="2333625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0" y="3159317"/>
            <a:ext cx="3886200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AutoShape 10"/>
          <p:cNvSpPr>
            <a:spLocks noChangeArrowheads="1"/>
          </p:cNvSpPr>
          <p:nvPr/>
        </p:nvSpPr>
        <p:spPr bwMode="auto">
          <a:xfrm rot="10800000">
            <a:off x="3429000" y="5334000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62251" y="5334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Esta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cartera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6469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# 9</a:t>
            </a:r>
            <a:endParaRPr lang="en-US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12293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3581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15" y="2322914"/>
            <a:ext cx="2667000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31" y="1724025"/>
            <a:ext cx="1333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AutoShape 10"/>
          <p:cNvSpPr>
            <a:spLocks noChangeArrowheads="1"/>
          </p:cNvSpPr>
          <p:nvPr/>
        </p:nvSpPr>
        <p:spPr bwMode="auto">
          <a:xfrm rot="10800000">
            <a:off x="5964715" y="3684387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75891" y="4782736"/>
            <a:ext cx="304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Esos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calcetines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969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#</a:t>
            </a:r>
            <a:r>
              <a:rPr lang="en-US" altLang="en-US" dirty="0" smtClean="0"/>
              <a:t>10 </a:t>
            </a:r>
            <a:endParaRPr lang="en-US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13317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39" y="655638"/>
            <a:ext cx="15065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26" y="2037976"/>
            <a:ext cx="2640529" cy="28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57346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6019800" y="674639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03591" y="1409375"/>
            <a:ext cx="266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Aquel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abrigo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864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612323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802" y="4027986"/>
            <a:ext cx="1295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Marta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¿Qué son?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We use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demonstrative</a:t>
            </a:r>
            <a:r>
              <a:rPr lang="es-ES" dirty="0" smtClean="0"/>
              <a:t> </a:t>
            </a:r>
            <a:r>
              <a:rPr lang="es-ES" dirty="0" err="1" smtClean="0"/>
              <a:t>adjectives</a:t>
            </a:r>
            <a:r>
              <a:rPr lang="es-ES" dirty="0" smtClean="0"/>
              <a:t> to </a:t>
            </a:r>
            <a:r>
              <a:rPr lang="es-ES" dirty="0" err="1" smtClean="0"/>
              <a:t>help</a:t>
            </a:r>
            <a:r>
              <a:rPr lang="es-ES" dirty="0" smtClean="0"/>
              <a:t> be a bit more </a:t>
            </a:r>
            <a:r>
              <a:rPr lang="es-ES" dirty="0" err="1" smtClean="0"/>
              <a:t>specific</a:t>
            </a:r>
            <a:r>
              <a:rPr lang="es-ES" dirty="0" smtClean="0"/>
              <a:t>. </a:t>
            </a:r>
          </a:p>
          <a:p>
            <a:r>
              <a:rPr lang="es-ES" dirty="0" smtClean="0"/>
              <a:t>For </a:t>
            </a:r>
            <a:r>
              <a:rPr lang="es-ES" dirty="0" err="1" smtClean="0"/>
              <a:t>instance</a:t>
            </a:r>
            <a:r>
              <a:rPr lang="es-ES" dirty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might</a:t>
            </a:r>
            <a:r>
              <a:rPr lang="es-ES" dirty="0" smtClean="0"/>
              <a:t> </a:t>
            </a:r>
            <a:r>
              <a:rPr lang="es-ES" dirty="0" err="1" smtClean="0"/>
              <a:t>say</a:t>
            </a:r>
            <a:r>
              <a:rPr lang="es-ES" dirty="0" smtClean="0"/>
              <a:t>….</a:t>
            </a:r>
          </a:p>
          <a:p>
            <a:pPr lvl="1"/>
            <a:r>
              <a:rPr lang="es-ES" dirty="0" smtClean="0"/>
              <a:t>I </a:t>
            </a:r>
            <a:r>
              <a:rPr lang="es-ES" dirty="0" err="1" smtClean="0"/>
              <a:t>want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book</a:t>
            </a:r>
            <a:r>
              <a:rPr lang="es-ES" dirty="0" smtClean="0"/>
              <a:t>,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. </a:t>
            </a:r>
          </a:p>
        </p:txBody>
      </p:sp>
      <p:pic>
        <p:nvPicPr>
          <p:cNvPr id="2051" name="Picture 3" descr="C:\Users\SLJ16942\AppData\Local\Microsoft\Windows\Temporary Internet Files\Content.IE5\N40J6DL7\MP9004482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71" y="2253343"/>
            <a:ext cx="303903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648200" y="5181600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These </a:t>
            </a:r>
            <a:r>
              <a:rPr lang="es-ES" dirty="0" err="1" smtClean="0"/>
              <a:t>type</a:t>
            </a:r>
            <a:r>
              <a:rPr lang="es-ES" dirty="0" smtClean="0"/>
              <a:t> of </a:t>
            </a:r>
            <a:r>
              <a:rPr lang="es-ES" dirty="0" err="1" smtClean="0"/>
              <a:t>adjectives</a:t>
            </a:r>
            <a:r>
              <a:rPr lang="es-ES" dirty="0" smtClean="0"/>
              <a:t> </a:t>
            </a:r>
            <a:r>
              <a:rPr lang="es-ES" dirty="0" err="1" smtClean="0"/>
              <a:t>go</a:t>
            </a:r>
            <a:r>
              <a:rPr lang="es-ES" dirty="0" smtClean="0"/>
              <a:t> </a:t>
            </a:r>
            <a:r>
              <a:rPr lang="es-ES" b="1" dirty="0" smtClean="0"/>
              <a:t>IN FRONT</a:t>
            </a:r>
            <a:r>
              <a:rPr lang="es-ES" dirty="0" smtClean="0"/>
              <a:t> of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talking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Just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adjective</a:t>
            </a:r>
            <a:r>
              <a:rPr lang="es-ES" dirty="0" smtClean="0"/>
              <a:t>,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to </a:t>
            </a:r>
            <a:r>
              <a:rPr lang="es-ES" dirty="0" err="1" smtClean="0"/>
              <a:t>modify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noun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b="1" dirty="0" err="1" smtClean="0"/>
              <a:t>gender</a:t>
            </a:r>
            <a:r>
              <a:rPr lang="es-ES" dirty="0" smtClean="0"/>
              <a:t> and </a:t>
            </a:r>
            <a:r>
              <a:rPr lang="es-ES" b="1" dirty="0" err="1" smtClean="0"/>
              <a:t>number</a:t>
            </a:r>
            <a:r>
              <a:rPr lang="es-ES" b="1" dirty="0" smtClean="0"/>
              <a:t>!</a:t>
            </a:r>
            <a:endParaRPr lang="es-E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This and These </a:t>
            </a:r>
            <a:r>
              <a:rPr lang="es-ES" dirty="0" err="1" smtClean="0"/>
              <a:t>have</a:t>
            </a:r>
            <a:r>
              <a:rPr lang="es-ES" dirty="0"/>
              <a:t> </a:t>
            </a:r>
            <a:r>
              <a:rPr lang="es-ES" dirty="0" smtClean="0"/>
              <a:t>“</a:t>
            </a:r>
            <a:r>
              <a:rPr lang="es-ES" dirty="0" err="1" smtClean="0"/>
              <a:t>T”s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716943"/>
              </p:ext>
            </p:extLst>
          </p:nvPr>
        </p:nvGraphicFramePr>
        <p:xfrm>
          <a:off x="457200" y="1600200"/>
          <a:ext cx="8229600" cy="4648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14800"/>
                <a:gridCol w="4114800"/>
              </a:tblGrid>
              <a:tr h="2324100"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solidFill>
                            <a:schemeClr val="tx1"/>
                          </a:solidFill>
                        </a:rPr>
                        <a:t>Este</a:t>
                      </a:r>
                    </a:p>
                    <a:p>
                      <a:endParaRPr lang="es-E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Este libro</a:t>
                      </a:r>
                      <a:r>
                        <a:rPr lang="es-ES" b="1" baseline="0" dirty="0" smtClean="0">
                          <a:solidFill>
                            <a:schemeClr val="tx1"/>
                          </a:solidFill>
                        </a:rPr>
                        <a:t> es muy interesante. </a:t>
                      </a:r>
                    </a:p>
                    <a:p>
                      <a:r>
                        <a:rPr lang="es-ES" b="0" i="1" baseline="0" dirty="0" smtClean="0">
                          <a:solidFill>
                            <a:schemeClr val="tx1"/>
                          </a:solidFill>
                        </a:rPr>
                        <a:t>This </a:t>
                      </a:r>
                      <a:r>
                        <a:rPr lang="es-ES" b="0" i="1" baseline="0" dirty="0" err="1" smtClean="0">
                          <a:solidFill>
                            <a:schemeClr val="tx1"/>
                          </a:solidFill>
                        </a:rPr>
                        <a:t>book</a:t>
                      </a:r>
                      <a:r>
                        <a:rPr lang="es-ES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i="1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ES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i="1" baseline="0" dirty="0" err="1" smtClean="0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ES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i="1" baseline="0" dirty="0" err="1" smtClean="0">
                          <a:solidFill>
                            <a:schemeClr val="tx1"/>
                          </a:solidFill>
                        </a:rPr>
                        <a:t>interesting</a:t>
                      </a:r>
                      <a:r>
                        <a:rPr lang="es-ES" b="0" i="1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solidFill>
                            <a:schemeClr val="tx1"/>
                          </a:solidFill>
                        </a:rPr>
                        <a:t>Estos </a:t>
                      </a:r>
                    </a:p>
                    <a:p>
                      <a:endParaRPr lang="es-E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Estos libros son muy interesantes. </a:t>
                      </a:r>
                    </a:p>
                    <a:p>
                      <a:r>
                        <a:rPr lang="es-ES" b="0" i="1" u="none" dirty="0" smtClean="0">
                          <a:solidFill>
                            <a:schemeClr val="tx1"/>
                          </a:solidFill>
                        </a:rPr>
                        <a:t>These </a:t>
                      </a:r>
                      <a:r>
                        <a:rPr lang="es-ES" b="0" i="1" u="none" dirty="0" err="1" smtClean="0">
                          <a:solidFill>
                            <a:schemeClr val="tx1"/>
                          </a:solidFill>
                        </a:rPr>
                        <a:t>books</a:t>
                      </a:r>
                      <a:r>
                        <a:rPr lang="es-ES" b="0" i="1" u="none" dirty="0" smtClean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ES" b="0" i="1" u="none" dirty="0" err="1" smtClean="0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ES" b="0" i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i="1" u="none" dirty="0" err="1" smtClean="0">
                          <a:solidFill>
                            <a:schemeClr val="tx1"/>
                          </a:solidFill>
                        </a:rPr>
                        <a:t>interesting</a:t>
                      </a:r>
                      <a:r>
                        <a:rPr lang="es-ES" b="0" i="1" u="none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b="0" i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24100"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 smtClean="0"/>
                        <a:t>Esta </a:t>
                      </a:r>
                    </a:p>
                    <a:p>
                      <a:endParaRPr lang="es-ES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Esta pizza es deliciosa.</a:t>
                      </a:r>
                      <a:r>
                        <a:rPr lang="es-E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s-ES" b="0" i="1" baseline="0" dirty="0" smtClean="0">
                          <a:solidFill>
                            <a:schemeClr val="tx1"/>
                          </a:solidFill>
                        </a:rPr>
                        <a:t>This pizza </a:t>
                      </a:r>
                      <a:r>
                        <a:rPr lang="es-ES" b="0" i="1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ES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i="1" baseline="0" dirty="0" err="1" smtClean="0">
                          <a:solidFill>
                            <a:schemeClr val="tx1"/>
                          </a:solidFill>
                        </a:rPr>
                        <a:t>delicious</a:t>
                      </a:r>
                      <a:r>
                        <a:rPr lang="es-ES" b="0" i="1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 smtClean="0"/>
                        <a:t>Estas </a:t>
                      </a:r>
                    </a:p>
                    <a:p>
                      <a:endParaRPr lang="es-ES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Estas</a:t>
                      </a:r>
                      <a:r>
                        <a:rPr lang="es-ES" b="1" baseline="0" dirty="0" smtClean="0">
                          <a:solidFill>
                            <a:schemeClr val="tx1"/>
                          </a:solidFill>
                        </a:rPr>
                        <a:t> pizzas son deliciosas.</a:t>
                      </a:r>
                    </a:p>
                    <a:p>
                      <a:r>
                        <a:rPr lang="es-ES" b="0" i="1" baseline="0" dirty="0" smtClean="0">
                          <a:solidFill>
                            <a:schemeClr val="tx1"/>
                          </a:solidFill>
                        </a:rPr>
                        <a:t>These pizzas are </a:t>
                      </a:r>
                      <a:r>
                        <a:rPr lang="es-ES" b="0" i="1" baseline="0" dirty="0" err="1" smtClean="0">
                          <a:solidFill>
                            <a:schemeClr val="tx1"/>
                          </a:solidFill>
                        </a:rPr>
                        <a:t>delicious</a:t>
                      </a:r>
                      <a:r>
                        <a:rPr lang="es-ES" b="0" i="1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That and </a:t>
            </a:r>
            <a:r>
              <a:rPr lang="es-ES" dirty="0" err="1" smtClean="0"/>
              <a:t>Those</a:t>
            </a:r>
            <a:r>
              <a:rPr lang="es-ES" dirty="0" smtClean="0"/>
              <a:t> DON’T!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348873"/>
              </p:ext>
            </p:extLst>
          </p:nvPr>
        </p:nvGraphicFramePr>
        <p:xfrm>
          <a:off x="457200" y="1447800"/>
          <a:ext cx="8229600" cy="4648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14800"/>
                <a:gridCol w="4114800"/>
              </a:tblGrid>
              <a:tr h="2324100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/>
                        <a:t>Ese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Ese libro</a:t>
                      </a:r>
                      <a:r>
                        <a:rPr lang="es-ES" baseline="0" dirty="0" smtClean="0"/>
                        <a:t> es muy interesante. </a:t>
                      </a:r>
                    </a:p>
                    <a:p>
                      <a:r>
                        <a:rPr lang="es-ES" b="0" i="1" baseline="0" dirty="0" smtClean="0"/>
                        <a:t>That </a:t>
                      </a:r>
                      <a:r>
                        <a:rPr lang="es-ES" b="0" i="1" baseline="0" dirty="0" err="1" smtClean="0"/>
                        <a:t>book</a:t>
                      </a:r>
                      <a:r>
                        <a:rPr lang="es-ES" b="0" i="1" baseline="0" dirty="0" smtClean="0"/>
                        <a:t> </a:t>
                      </a:r>
                      <a:r>
                        <a:rPr lang="es-ES" b="0" i="1" baseline="0" dirty="0" err="1" smtClean="0"/>
                        <a:t>is</a:t>
                      </a:r>
                      <a:r>
                        <a:rPr lang="es-ES" b="0" i="1" baseline="0" dirty="0" smtClean="0"/>
                        <a:t> </a:t>
                      </a:r>
                      <a:r>
                        <a:rPr lang="es-ES" b="0" i="1" baseline="0" dirty="0" err="1" smtClean="0"/>
                        <a:t>very</a:t>
                      </a:r>
                      <a:r>
                        <a:rPr lang="es-ES" b="0" i="1" baseline="0" dirty="0" smtClean="0"/>
                        <a:t> </a:t>
                      </a:r>
                      <a:r>
                        <a:rPr lang="es-ES" b="0" i="1" baseline="0" dirty="0" err="1" smtClean="0"/>
                        <a:t>interesting</a:t>
                      </a:r>
                      <a:r>
                        <a:rPr lang="es-ES" b="0" i="1" baseline="0" dirty="0" smtClean="0"/>
                        <a:t>. 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/>
                        <a:t>Esos 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Esos libros son muy interesantes. </a:t>
                      </a:r>
                    </a:p>
                    <a:p>
                      <a:r>
                        <a:rPr lang="es-ES" b="0" i="1" u="none" dirty="0" err="1" smtClean="0"/>
                        <a:t>Those</a:t>
                      </a:r>
                      <a:r>
                        <a:rPr lang="es-ES" b="0" i="1" u="none" dirty="0" smtClean="0"/>
                        <a:t> </a:t>
                      </a:r>
                      <a:r>
                        <a:rPr lang="es-ES" b="0" i="1" u="none" dirty="0" err="1" smtClean="0"/>
                        <a:t>books</a:t>
                      </a:r>
                      <a:r>
                        <a:rPr lang="es-ES" b="0" i="1" u="none" dirty="0" smtClean="0"/>
                        <a:t> are </a:t>
                      </a:r>
                      <a:r>
                        <a:rPr lang="es-ES" b="0" i="1" u="none" dirty="0" err="1" smtClean="0"/>
                        <a:t>very</a:t>
                      </a:r>
                      <a:r>
                        <a:rPr lang="es-ES" b="0" i="1" u="none" dirty="0" smtClean="0"/>
                        <a:t> </a:t>
                      </a:r>
                      <a:r>
                        <a:rPr lang="es-ES" b="0" i="1" u="none" dirty="0" err="1" smtClean="0"/>
                        <a:t>interesting</a:t>
                      </a:r>
                      <a:r>
                        <a:rPr lang="es-ES" b="0" i="1" u="none" dirty="0" smtClean="0"/>
                        <a:t>. </a:t>
                      </a:r>
                      <a:endParaRPr lang="en-US" b="0" i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24100"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 smtClean="0"/>
                        <a:t>Esa </a:t>
                      </a:r>
                    </a:p>
                    <a:p>
                      <a:endParaRPr lang="es-ES" b="1" dirty="0" smtClean="0"/>
                    </a:p>
                    <a:p>
                      <a:r>
                        <a:rPr lang="es-ES" b="1" dirty="0" smtClean="0"/>
                        <a:t>Esa pizza es deliciosa.</a:t>
                      </a:r>
                      <a:r>
                        <a:rPr lang="es-ES" b="1" baseline="0" dirty="0" smtClean="0"/>
                        <a:t> </a:t>
                      </a:r>
                    </a:p>
                    <a:p>
                      <a:r>
                        <a:rPr lang="es-ES" i="1" baseline="0" dirty="0" smtClean="0"/>
                        <a:t>That pizza </a:t>
                      </a:r>
                      <a:r>
                        <a:rPr lang="es-ES" i="1" baseline="0" dirty="0" err="1" smtClean="0"/>
                        <a:t>is</a:t>
                      </a:r>
                      <a:r>
                        <a:rPr lang="es-ES" i="1" baseline="0" dirty="0" smtClean="0"/>
                        <a:t> </a:t>
                      </a:r>
                      <a:r>
                        <a:rPr lang="es-ES" i="1" baseline="0" dirty="0" err="1" smtClean="0"/>
                        <a:t>delicious</a:t>
                      </a:r>
                      <a:r>
                        <a:rPr lang="es-ES" i="1" baseline="0" dirty="0" smtClean="0"/>
                        <a:t>. 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 smtClean="0"/>
                        <a:t>Esas 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b="1" dirty="0" smtClean="0"/>
                        <a:t>Esas</a:t>
                      </a:r>
                      <a:r>
                        <a:rPr lang="es-ES" b="1" baseline="0" dirty="0" smtClean="0"/>
                        <a:t> pizzas son deliciosas.</a:t>
                      </a:r>
                    </a:p>
                    <a:p>
                      <a:r>
                        <a:rPr lang="es-ES" i="1" baseline="0" dirty="0" err="1" smtClean="0"/>
                        <a:t>Those</a:t>
                      </a:r>
                      <a:r>
                        <a:rPr lang="es-ES" i="1" baseline="0" dirty="0" smtClean="0"/>
                        <a:t> pizzas are </a:t>
                      </a:r>
                      <a:r>
                        <a:rPr lang="es-ES" i="1" baseline="0" dirty="0" err="1" smtClean="0"/>
                        <a:t>delicious</a:t>
                      </a:r>
                      <a:r>
                        <a:rPr lang="es-ES" i="1" baseline="0" dirty="0" smtClean="0"/>
                        <a:t>. 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32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That and </a:t>
            </a:r>
            <a:r>
              <a:rPr lang="es-ES" dirty="0" err="1" smtClean="0"/>
              <a:t>Those</a:t>
            </a:r>
            <a:r>
              <a:rPr lang="es-ES" dirty="0" smtClean="0"/>
              <a:t> WAAAAYYYY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890844"/>
              </p:ext>
            </p:extLst>
          </p:nvPr>
        </p:nvGraphicFramePr>
        <p:xfrm>
          <a:off x="457200" y="1600200"/>
          <a:ext cx="8382000" cy="4724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91000"/>
                <a:gridCol w="4191000"/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Aquel 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Aquel libro es muy</a:t>
                      </a:r>
                      <a:r>
                        <a:rPr lang="es-ES" baseline="0" dirty="0" smtClean="0"/>
                        <a:t> interesante. </a:t>
                      </a:r>
                    </a:p>
                    <a:p>
                      <a:r>
                        <a:rPr lang="es-ES" b="0" i="1" baseline="0" dirty="0" smtClean="0"/>
                        <a:t>That </a:t>
                      </a:r>
                      <a:r>
                        <a:rPr lang="es-ES" b="0" i="1" baseline="0" dirty="0" err="1" smtClean="0"/>
                        <a:t>book</a:t>
                      </a:r>
                      <a:r>
                        <a:rPr lang="es-ES" b="0" i="1" baseline="0" dirty="0" smtClean="0"/>
                        <a:t> (</a:t>
                      </a:r>
                      <a:r>
                        <a:rPr lang="es-ES" b="0" i="1" baseline="0" dirty="0" err="1" smtClean="0"/>
                        <a:t>way</a:t>
                      </a:r>
                      <a:r>
                        <a:rPr lang="es-ES" b="0" i="1" baseline="0" dirty="0" smtClean="0"/>
                        <a:t> </a:t>
                      </a:r>
                      <a:r>
                        <a:rPr lang="es-ES" b="0" i="1" baseline="0" dirty="0" err="1" smtClean="0"/>
                        <a:t>over</a:t>
                      </a:r>
                      <a:r>
                        <a:rPr lang="es-ES" b="0" i="1" baseline="0" dirty="0" smtClean="0"/>
                        <a:t> </a:t>
                      </a:r>
                      <a:r>
                        <a:rPr lang="es-ES" b="0" i="1" baseline="0" dirty="0" err="1" smtClean="0"/>
                        <a:t>there</a:t>
                      </a:r>
                      <a:r>
                        <a:rPr lang="es-ES" b="0" i="1" baseline="0" dirty="0" smtClean="0"/>
                        <a:t>) </a:t>
                      </a:r>
                      <a:r>
                        <a:rPr lang="es-ES" b="0" i="1" baseline="0" dirty="0" err="1" smtClean="0"/>
                        <a:t>is</a:t>
                      </a:r>
                      <a:r>
                        <a:rPr lang="es-ES" b="0" i="1" baseline="0" dirty="0" smtClean="0"/>
                        <a:t> </a:t>
                      </a:r>
                      <a:r>
                        <a:rPr lang="es-ES" b="0" i="1" baseline="0" dirty="0" err="1" smtClean="0"/>
                        <a:t>very</a:t>
                      </a:r>
                      <a:r>
                        <a:rPr lang="es-ES" b="0" i="1" baseline="0" dirty="0" smtClean="0"/>
                        <a:t> </a:t>
                      </a:r>
                      <a:r>
                        <a:rPr lang="es-ES" b="0" i="1" baseline="0" dirty="0" err="1" smtClean="0"/>
                        <a:t>interesting</a:t>
                      </a:r>
                      <a:r>
                        <a:rPr lang="es-ES" b="0" i="1" baseline="0" dirty="0" smtClean="0"/>
                        <a:t>. 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Aquellos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Aquellos libros son muy interesantes. </a:t>
                      </a:r>
                    </a:p>
                    <a:p>
                      <a:r>
                        <a:rPr lang="es-ES" b="0" i="1" dirty="0" err="1" smtClean="0"/>
                        <a:t>Those</a:t>
                      </a:r>
                      <a:r>
                        <a:rPr lang="es-ES" b="0" i="1" baseline="0" dirty="0" smtClean="0"/>
                        <a:t> </a:t>
                      </a:r>
                      <a:r>
                        <a:rPr lang="es-ES" b="0" i="1" baseline="0" dirty="0" err="1" smtClean="0"/>
                        <a:t>books</a:t>
                      </a:r>
                      <a:r>
                        <a:rPr lang="es-ES" b="0" i="1" baseline="0" dirty="0" smtClean="0"/>
                        <a:t> (</a:t>
                      </a:r>
                      <a:r>
                        <a:rPr lang="es-ES" b="0" i="1" baseline="0" dirty="0" err="1" smtClean="0"/>
                        <a:t>way</a:t>
                      </a:r>
                      <a:r>
                        <a:rPr lang="es-ES" b="0" i="1" baseline="0" dirty="0" smtClean="0"/>
                        <a:t> </a:t>
                      </a:r>
                      <a:r>
                        <a:rPr lang="es-ES" b="0" i="1" baseline="0" dirty="0" err="1" smtClean="0"/>
                        <a:t>over</a:t>
                      </a:r>
                      <a:r>
                        <a:rPr lang="es-ES" b="0" i="1" baseline="0" dirty="0" smtClean="0"/>
                        <a:t> </a:t>
                      </a:r>
                      <a:r>
                        <a:rPr lang="es-ES" b="0" i="1" baseline="0" dirty="0" err="1" smtClean="0"/>
                        <a:t>there</a:t>
                      </a:r>
                      <a:r>
                        <a:rPr lang="es-ES" b="0" i="1" baseline="0" dirty="0" smtClean="0"/>
                        <a:t>) </a:t>
                      </a:r>
                      <a:r>
                        <a:rPr lang="es-ES" b="0" i="1" baseline="0" dirty="0" smtClean="0"/>
                        <a:t>are </a:t>
                      </a:r>
                      <a:r>
                        <a:rPr lang="es-ES" b="0" i="1" baseline="0" dirty="0" err="1" smtClean="0"/>
                        <a:t>very</a:t>
                      </a:r>
                      <a:r>
                        <a:rPr lang="es-ES" b="0" i="1" baseline="0" dirty="0" smtClean="0"/>
                        <a:t> </a:t>
                      </a:r>
                      <a:r>
                        <a:rPr lang="es-ES" b="0" i="1" baseline="0" smtClean="0"/>
                        <a:t>interesting. </a:t>
                      </a:r>
                      <a:endParaRPr lang="en-US" b="0" i="1" dirty="0"/>
                    </a:p>
                  </a:txBody>
                  <a:tcPr/>
                </a:tc>
              </a:tr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 smtClean="0"/>
                        <a:t>Aquella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b="1" dirty="0" smtClean="0"/>
                        <a:t>Aquella</a:t>
                      </a:r>
                      <a:r>
                        <a:rPr lang="es-ES" b="1" baseline="0" dirty="0" smtClean="0"/>
                        <a:t> pizza es deliciosa. </a:t>
                      </a:r>
                    </a:p>
                    <a:p>
                      <a:r>
                        <a:rPr lang="es-ES" i="1" baseline="0" dirty="0" smtClean="0"/>
                        <a:t>That pizza (</a:t>
                      </a:r>
                      <a:r>
                        <a:rPr lang="es-ES" i="1" baseline="0" dirty="0" err="1" smtClean="0"/>
                        <a:t>way</a:t>
                      </a:r>
                      <a:r>
                        <a:rPr lang="es-ES" i="1" baseline="0" dirty="0" smtClean="0"/>
                        <a:t> </a:t>
                      </a:r>
                      <a:r>
                        <a:rPr lang="es-ES" i="1" baseline="0" dirty="0" err="1" smtClean="0"/>
                        <a:t>over</a:t>
                      </a:r>
                      <a:r>
                        <a:rPr lang="es-ES" i="1" baseline="0" dirty="0" smtClean="0"/>
                        <a:t> </a:t>
                      </a:r>
                      <a:r>
                        <a:rPr lang="es-ES" i="1" baseline="0" dirty="0" err="1" smtClean="0"/>
                        <a:t>there</a:t>
                      </a:r>
                      <a:r>
                        <a:rPr lang="es-ES" i="1" baseline="0" dirty="0" smtClean="0"/>
                        <a:t>) </a:t>
                      </a:r>
                      <a:r>
                        <a:rPr lang="es-ES" i="1" baseline="0" dirty="0" err="1" smtClean="0"/>
                        <a:t>is</a:t>
                      </a:r>
                      <a:r>
                        <a:rPr lang="es-ES" i="1" baseline="0" dirty="0" smtClean="0"/>
                        <a:t> </a:t>
                      </a:r>
                      <a:r>
                        <a:rPr lang="es-ES" i="1" baseline="0" dirty="0" err="1" smtClean="0"/>
                        <a:t>delicious</a:t>
                      </a:r>
                      <a:r>
                        <a:rPr lang="es-ES" i="1" baseline="0" dirty="0" smtClean="0"/>
                        <a:t>. </a:t>
                      </a:r>
                      <a:endParaRPr lang="es-E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 smtClean="0"/>
                        <a:t>Aquellas</a:t>
                      </a:r>
                    </a:p>
                    <a:p>
                      <a:endParaRPr lang="es-ES" b="1" dirty="0" smtClean="0"/>
                    </a:p>
                    <a:p>
                      <a:r>
                        <a:rPr lang="es-ES" b="1" dirty="0" smtClean="0"/>
                        <a:t>Aquellas pizzas</a:t>
                      </a:r>
                      <a:r>
                        <a:rPr lang="es-ES" b="1" baseline="0" dirty="0" smtClean="0"/>
                        <a:t> son deliciosas. </a:t>
                      </a:r>
                    </a:p>
                    <a:p>
                      <a:r>
                        <a:rPr lang="es-ES" i="1" baseline="0" dirty="0" err="1" smtClean="0"/>
                        <a:t>Those</a:t>
                      </a:r>
                      <a:r>
                        <a:rPr lang="es-ES" i="1" baseline="0" dirty="0" smtClean="0"/>
                        <a:t> pizzas (</a:t>
                      </a:r>
                      <a:r>
                        <a:rPr lang="es-ES" i="1" baseline="0" dirty="0" err="1" smtClean="0"/>
                        <a:t>way</a:t>
                      </a:r>
                      <a:r>
                        <a:rPr lang="es-ES" i="1" baseline="0" dirty="0" smtClean="0"/>
                        <a:t> </a:t>
                      </a:r>
                      <a:r>
                        <a:rPr lang="es-ES" i="1" baseline="0" dirty="0" err="1" smtClean="0"/>
                        <a:t>over</a:t>
                      </a:r>
                      <a:r>
                        <a:rPr lang="es-ES" i="1" baseline="0" dirty="0" smtClean="0"/>
                        <a:t> </a:t>
                      </a:r>
                      <a:r>
                        <a:rPr lang="es-ES" i="1" baseline="0" dirty="0" err="1" smtClean="0"/>
                        <a:t>there</a:t>
                      </a:r>
                      <a:r>
                        <a:rPr lang="es-ES" i="1" baseline="0" dirty="0" smtClean="0"/>
                        <a:t>) are </a:t>
                      </a:r>
                      <a:r>
                        <a:rPr lang="es-ES" i="1" baseline="0" dirty="0" err="1" smtClean="0"/>
                        <a:t>delicious</a:t>
                      </a:r>
                      <a:r>
                        <a:rPr lang="es-ES" i="1" baseline="0" dirty="0" smtClean="0"/>
                        <a:t>. 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5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s-ES" altLang="en-US" dirty="0" smtClean="0"/>
              <a:t>¡Vamos a practicar!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057400"/>
            <a:ext cx="74676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i="1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Use the correct form of </a:t>
            </a:r>
            <a:r>
              <a:rPr lang="en-US" altLang="ja-JP" sz="2800" i="1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este</a:t>
            </a:r>
            <a:r>
              <a:rPr lang="en-US" altLang="ja-JP" sz="2800" i="1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, ese, or </a:t>
            </a:r>
            <a:r>
              <a:rPr lang="en-US" altLang="ja-JP" sz="2800" i="1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aquel</a:t>
            </a:r>
            <a:r>
              <a:rPr lang="en-US" altLang="ja-JP" sz="2800" i="1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to identify the pictures on the slides.</a:t>
            </a:r>
          </a:p>
          <a:p>
            <a:pPr>
              <a:lnSpc>
                <a:spcPct val="90000"/>
              </a:lnSpc>
            </a:pPr>
            <a:r>
              <a:rPr lang="en-US" altLang="ja-JP" sz="2800" i="1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Based </a:t>
            </a:r>
            <a:r>
              <a:rPr lang="en-US" altLang="ja-JP" sz="2800" i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on your vocabulary </a:t>
            </a:r>
            <a:r>
              <a:rPr lang="en-US" altLang="ja-JP" sz="2800" i="1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knowledge, </a:t>
            </a:r>
            <a:r>
              <a:rPr lang="en-US" altLang="ja-JP" sz="2800" i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indicate which demonstrative adjective would be used to describe the indicated </a:t>
            </a:r>
            <a:r>
              <a:rPr lang="en-US" altLang="ja-JP" sz="2800" i="1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items.</a:t>
            </a:r>
            <a:r>
              <a:rPr lang="en-US" altLang="ja-JP" sz="2800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Ejemplo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3077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000250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462338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2362200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AutoShape 10"/>
          <p:cNvSpPr>
            <a:spLocks noChangeArrowheads="1"/>
          </p:cNvSpPr>
          <p:nvPr/>
        </p:nvSpPr>
        <p:spPr bwMode="auto">
          <a:xfrm rot="10800000">
            <a:off x="3962400" y="5181600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562600" y="5181600"/>
            <a:ext cx="3549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/>
              <a:t>Since the puppy is closer to us</a:t>
            </a:r>
          </a:p>
          <a:p>
            <a:pPr algn="ctr"/>
            <a:r>
              <a:rPr lang="en-US" altLang="en-US" b="1" dirty="0"/>
              <a:t>We would use “Este” for</a:t>
            </a:r>
          </a:p>
          <a:p>
            <a:pPr algn="ctr"/>
            <a:r>
              <a:rPr lang="en-US" altLang="en-US" b="1" dirty="0"/>
              <a:t>“Este </a:t>
            </a:r>
            <a:r>
              <a:rPr lang="en-US" altLang="en-US" b="1" dirty="0" err="1"/>
              <a:t>perro</a:t>
            </a:r>
            <a:r>
              <a:rPr lang="en-US" altLang="en-US" b="1" dirty="0"/>
              <a:t>”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093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#1 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4101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286702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7" y="1676400"/>
            <a:ext cx="1839913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7" y="885825"/>
            <a:ext cx="10858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AutoShape 10"/>
          <p:cNvSpPr>
            <a:spLocks noChangeArrowheads="1"/>
          </p:cNvSpPr>
          <p:nvPr/>
        </p:nvSpPr>
        <p:spPr bwMode="auto">
          <a:xfrm rot="10800000">
            <a:off x="6913562" y="3733800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81800" y="439118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Ese </a:t>
            </a:r>
            <a:r>
              <a:rPr lang="en-US" sz="3600" b="1" dirty="0" err="1" smtClean="0"/>
              <a:t>vestido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106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7420</TotalTime>
  <Words>367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Aharoni</vt:lpstr>
      <vt:lpstr>Algerian</vt:lpstr>
      <vt:lpstr>Arial</vt:lpstr>
      <vt:lpstr>Calibri</vt:lpstr>
      <vt:lpstr>Office Theme</vt:lpstr>
      <vt:lpstr>Demonstrative Adjectives</vt:lpstr>
      <vt:lpstr>¿Qué son?</vt:lpstr>
      <vt:lpstr>PowerPoint Presentation</vt:lpstr>
      <vt:lpstr>This and These have “T”s</vt:lpstr>
      <vt:lpstr>That and Those DON’T!</vt:lpstr>
      <vt:lpstr>That and Those WAAAAYYYY over there!</vt:lpstr>
      <vt:lpstr>¡Vamos a practicar!</vt:lpstr>
      <vt:lpstr>Ejemplo</vt:lpstr>
      <vt:lpstr>#1 </vt:lpstr>
      <vt:lpstr>#2</vt:lpstr>
      <vt:lpstr>#3 </vt:lpstr>
      <vt:lpstr>#4 </vt:lpstr>
      <vt:lpstr>#5 </vt:lpstr>
      <vt:lpstr># 6</vt:lpstr>
      <vt:lpstr># 7</vt:lpstr>
      <vt:lpstr>#8 </vt:lpstr>
      <vt:lpstr># 9</vt:lpstr>
      <vt:lpstr>#10 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Stewart</dc:creator>
  <cp:lastModifiedBy>Yadira Thomas</cp:lastModifiedBy>
  <cp:revision>43</cp:revision>
  <cp:lastPrinted>2016-09-23T13:17:25Z</cp:lastPrinted>
  <dcterms:created xsi:type="dcterms:W3CDTF">2014-10-06T19:04:36Z</dcterms:created>
  <dcterms:modified xsi:type="dcterms:W3CDTF">2016-09-23T17:39:02Z</dcterms:modified>
</cp:coreProperties>
</file>