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86" r:id="rId6"/>
    <p:sldMasterId id="2147483699" r:id="rId7"/>
    <p:sldMasterId id="2147483712" r:id="rId8"/>
    <p:sldMasterId id="2147483738" r:id="rId9"/>
    <p:sldMasterId id="2147483751" r:id="rId10"/>
    <p:sldMasterId id="2147483763" r:id="rId11"/>
    <p:sldMasterId id="2147483776" r:id="rId12"/>
    <p:sldMasterId id="2147483789" r:id="rId13"/>
  </p:sldMasterIdLst>
  <p:notesMasterIdLst>
    <p:notesMasterId r:id="rId29"/>
  </p:notesMasterIdLst>
  <p:sldIdLst>
    <p:sldId id="274" r:id="rId14"/>
    <p:sldId id="257" r:id="rId15"/>
    <p:sldId id="259" r:id="rId16"/>
    <p:sldId id="261" r:id="rId17"/>
    <p:sldId id="282" r:id="rId18"/>
    <p:sldId id="263" r:id="rId19"/>
    <p:sldId id="265" r:id="rId20"/>
    <p:sldId id="276" r:id="rId21"/>
    <p:sldId id="278" r:id="rId22"/>
    <p:sldId id="270" r:id="rId23"/>
    <p:sldId id="273" r:id="rId24"/>
    <p:sldId id="272" r:id="rId25"/>
    <p:sldId id="280" r:id="rId26"/>
    <p:sldId id="284" r:id="rId27"/>
    <p:sldId id="28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B1D88-B8F8-4D06-85B2-D7A13188A877}" v="1" dt="2020-11-30T17:45:33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96C2D-30A9-4710-9013-D8A2EAC9B8F7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20481-B7CE-48DB-AD34-CF5124E0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B2A4A-4D34-407E-A7C4-BB6D3A28BC0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0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8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3466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5231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7840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1650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7821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109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9676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9116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1863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976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8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338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6324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6458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4888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2727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6198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9250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4287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2253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2972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17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37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25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1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32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53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53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32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13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3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09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949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66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0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1313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559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214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07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17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12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06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599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991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773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5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044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979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251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77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86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509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523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155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506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84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220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58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464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899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0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884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059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963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673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399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757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372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808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461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1709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7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415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363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902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286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337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676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981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693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888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708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04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2303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388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473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15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5343A-D0F6-4DE9-A006-8BBCF7BE37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57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ED11-A82D-45CE-BEAE-BC76B0F20C8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0133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53308-F2C9-47D0-BFC7-0474C06A51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2009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86222-EFB1-4BE8-B47D-33A388D61F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7084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686D-4357-4B64-93E6-D66A0D495D6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668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2AE77-3A8B-4373-A93A-55DA22603A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2463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6910-B545-426B-81F2-B0BAFCB259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7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0830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CEEA4-E248-46C9-BB23-143A2B91CFF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8762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5ED82-C0B9-4376-935A-2B7F4228CA2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321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35F9-07FB-4251-A2C0-A0D4E0CA4DE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2142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37742-787C-4BEC-9D6F-C3E231EC69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059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0666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0458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55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53973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5134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0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96165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35917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638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116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4391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7520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390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650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9650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206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6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18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1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5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8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5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4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5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4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5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6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5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6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5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5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05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5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B3FEB6-4635-4DD6-B36D-21AC74E189F1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20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1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lipartguide.com/_small/0808-0710-1516-1324.jpg" TargetMode="External"/><Relationship Id="rId1" Type="http://schemas.openxmlformats.org/officeDocument/2006/relationships/slideLayout" Target="../slideLayouts/slideLayout7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paraorkut.com/img/clipart/images/d/dog_eating-232.gif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stockphoto.com/file_thumbview_approve/3389270/2/istockphoto_3389270-child-girl-drinking-fruit-juice-from-box.jpg" TargetMode="Externa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lyvore.com/cgi/img-thing?.out=jpg&amp;size=l&amp;tid=14306693" TargetMode="External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5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3429000" y="1981200"/>
            <a:ext cx="5740400" cy="2743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Chapter 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6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-</a:t>
            </a:r>
            <a:r>
              <a:rPr lang="en-US" sz="6000" kern="10" dirty="0" err="1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er</a:t>
            </a:r>
            <a:r>
              <a:rPr lang="en-US" sz="6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and –</a:t>
            </a:r>
            <a:r>
              <a:rPr lang="en-US" sz="6000" kern="10" dirty="0" err="1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ir</a:t>
            </a:r>
            <a:r>
              <a:rPr lang="en-US" sz="6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verbs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6000" kern="10" dirty="0" err="1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Tener</a:t>
            </a:r>
            <a:endParaRPr lang="en-US" sz="60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6000" kern="10" dirty="0" err="1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Venir</a:t>
            </a:r>
            <a:endParaRPr lang="en-US" sz="60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60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5362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1" y="4495800"/>
            <a:ext cx="752475" cy="75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660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Irregulares</a:t>
            </a:r>
            <a:endParaRPr lang="en-US" sz="6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8000" b="1" dirty="0" err="1">
                <a:solidFill>
                  <a:srgbClr val="0070C0"/>
                </a:solidFill>
              </a:rPr>
              <a:t>Tener</a:t>
            </a:r>
            <a:r>
              <a:rPr lang="en-US" sz="8000" b="1" dirty="0">
                <a:solidFill>
                  <a:srgbClr val="0070C0"/>
                </a:solidFill>
              </a:rPr>
              <a:t> y </a:t>
            </a:r>
            <a:r>
              <a:rPr lang="en-US" sz="8000" b="1" dirty="0" err="1">
                <a:solidFill>
                  <a:srgbClr val="0070C0"/>
                </a:solidFill>
              </a:rPr>
              <a:t>Venir</a:t>
            </a:r>
            <a:endParaRPr lang="en-US" sz="8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2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6600"/>
                </a:solidFill>
              </a:rPr>
              <a:t>The verb ‘</a:t>
            </a:r>
            <a:r>
              <a:rPr lang="en-US" dirty="0" err="1">
                <a:solidFill>
                  <a:srgbClr val="FF6600"/>
                </a:solidFill>
              </a:rPr>
              <a:t>tener</a:t>
            </a:r>
            <a:r>
              <a:rPr lang="en-US" dirty="0">
                <a:solidFill>
                  <a:srgbClr val="FF6600"/>
                </a:solidFill>
              </a:rPr>
              <a:t>’:to have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(go verb / </a:t>
            </a:r>
            <a:r>
              <a:rPr lang="en-US" dirty="0" err="1">
                <a:solidFill>
                  <a:srgbClr val="FF6600"/>
                </a:solidFill>
              </a:rPr>
              <a:t>e→ie</a:t>
            </a:r>
            <a:r>
              <a:rPr lang="en-US" dirty="0">
                <a:solidFill>
                  <a:srgbClr val="FF6600"/>
                </a:solidFill>
              </a:rPr>
              <a:t> stem-changing verb)</a:t>
            </a:r>
          </a:p>
        </p:txBody>
      </p:sp>
      <p:graphicFrame>
        <p:nvGraphicFramePr>
          <p:cNvPr id="7188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185017"/>
              </p:ext>
            </p:extLst>
          </p:nvPr>
        </p:nvGraphicFramePr>
        <p:xfrm>
          <a:off x="1981200" y="1600200"/>
          <a:ext cx="8229600" cy="456012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ten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go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ten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emos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2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ten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éis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2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2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49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6600"/>
                </a:solidFill>
              </a:rPr>
              <a:t>The </a:t>
            </a:r>
            <a:r>
              <a:rPr lang="en-US" dirty="0">
                <a:solidFill>
                  <a:srgbClr val="FF6600"/>
                </a:solidFill>
              </a:rPr>
              <a:t>verb ‘</a:t>
            </a:r>
            <a:r>
              <a:rPr lang="en-US" dirty="0" err="1">
                <a:solidFill>
                  <a:srgbClr val="FF6600"/>
                </a:solidFill>
              </a:rPr>
              <a:t>venir</a:t>
            </a:r>
            <a:r>
              <a:rPr lang="en-US" dirty="0">
                <a:solidFill>
                  <a:srgbClr val="FF6600"/>
                </a:solidFill>
              </a:rPr>
              <a:t>’:to come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(go verb / </a:t>
            </a:r>
            <a:r>
              <a:rPr lang="en-US" dirty="0" err="1">
                <a:solidFill>
                  <a:srgbClr val="FF6600"/>
                </a:solidFill>
              </a:rPr>
              <a:t>e→ie</a:t>
            </a:r>
            <a:r>
              <a:rPr lang="en-US" dirty="0">
                <a:solidFill>
                  <a:srgbClr val="FF6600"/>
                </a:solidFill>
              </a:rPr>
              <a:t> stem-changing verb)</a:t>
            </a:r>
          </a:p>
        </p:txBody>
      </p:sp>
      <p:graphicFrame>
        <p:nvGraphicFramePr>
          <p:cNvPr id="7188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994827"/>
              </p:ext>
            </p:extLst>
          </p:nvPr>
        </p:nvGraphicFramePr>
        <p:xfrm>
          <a:off x="1981200" y="1600200"/>
          <a:ext cx="8229600" cy="456012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ven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go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ven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imos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ven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ís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r>
                        <a:rPr kumimoji="0" lang="en-US" sz="2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ie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11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solidFill>
                  <a:srgbClr val="CC3300"/>
                </a:solidFill>
              </a:rPr>
              <a:t>Fill in the blanks with the correct conjugation of the verbs in parenthesis.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1. Ana _____________ (</a:t>
            </a:r>
            <a:r>
              <a:rPr lang="en-US" sz="4000" dirty="0" err="1"/>
              <a:t>tener</a:t>
            </a:r>
            <a:r>
              <a:rPr lang="en-US" sz="4000" dirty="0"/>
              <a:t>).</a:t>
            </a:r>
          </a:p>
          <a:p>
            <a:pPr eaLnBrk="1" hangingPunct="1"/>
            <a:r>
              <a:rPr lang="en-US" sz="4000" dirty="0"/>
              <a:t>2. </a:t>
            </a:r>
            <a:r>
              <a:rPr lang="en-US" sz="4000" dirty="0" err="1"/>
              <a:t>Paco</a:t>
            </a:r>
            <a:r>
              <a:rPr lang="en-US" sz="4000" dirty="0"/>
              <a:t> y </a:t>
            </a:r>
            <a:r>
              <a:rPr lang="en-US" sz="4000" dirty="0" err="1"/>
              <a:t>tú</a:t>
            </a:r>
            <a:r>
              <a:rPr lang="en-US" sz="4000" dirty="0"/>
              <a:t>____________(</a:t>
            </a:r>
            <a:r>
              <a:rPr lang="en-US" sz="4000" dirty="0" err="1"/>
              <a:t>venir</a:t>
            </a:r>
            <a:r>
              <a:rPr lang="en-US" sz="4000" dirty="0"/>
              <a:t>).</a:t>
            </a:r>
          </a:p>
          <a:p>
            <a:pPr eaLnBrk="1" hangingPunct="1"/>
            <a:r>
              <a:rPr lang="en-US" sz="4000" dirty="0"/>
              <a:t>3. </a:t>
            </a:r>
            <a:r>
              <a:rPr lang="en-US" sz="4000" dirty="0" err="1"/>
              <a:t>Tú</a:t>
            </a:r>
            <a:r>
              <a:rPr lang="en-US" sz="4000" dirty="0"/>
              <a:t>___________(</a:t>
            </a:r>
            <a:r>
              <a:rPr lang="en-US" sz="4000" dirty="0" err="1"/>
              <a:t>tener</a:t>
            </a:r>
            <a:r>
              <a:rPr lang="en-US" sz="4000" dirty="0"/>
              <a:t>).</a:t>
            </a:r>
          </a:p>
          <a:p>
            <a:pPr eaLnBrk="1" hangingPunct="1"/>
            <a:r>
              <a:rPr lang="en-US" sz="4000" dirty="0"/>
              <a:t>4. Claudia y </a:t>
            </a:r>
            <a:r>
              <a:rPr lang="en-US" sz="4000" dirty="0" err="1"/>
              <a:t>yo</a:t>
            </a:r>
            <a:r>
              <a:rPr lang="en-US" sz="4000" dirty="0"/>
              <a:t> ____________ (</a:t>
            </a:r>
            <a:r>
              <a:rPr lang="en-US" sz="4000" dirty="0" err="1"/>
              <a:t>tener</a:t>
            </a:r>
            <a:r>
              <a:rPr lang="en-US" sz="4000" dirty="0"/>
              <a:t>).</a:t>
            </a:r>
          </a:p>
          <a:p>
            <a:pPr eaLnBrk="1" hangingPunct="1"/>
            <a:r>
              <a:rPr lang="en-US" sz="4000" dirty="0"/>
              <a:t>5. </a:t>
            </a:r>
            <a:r>
              <a:rPr lang="en-US" sz="4000" dirty="0" err="1"/>
              <a:t>Yo</a:t>
            </a:r>
            <a:r>
              <a:rPr lang="en-US" sz="4000" dirty="0"/>
              <a:t> _____________ (</a:t>
            </a:r>
            <a:r>
              <a:rPr lang="en-US" sz="4000" dirty="0" err="1"/>
              <a:t>venir</a:t>
            </a:r>
            <a:r>
              <a:rPr lang="en-US" sz="4000" dirty="0"/>
              <a:t>).</a:t>
            </a:r>
          </a:p>
          <a:p>
            <a:pPr eaLnBrk="1" hangingPunct="1"/>
            <a:r>
              <a:rPr lang="en-US" sz="4000" dirty="0"/>
              <a:t>6. </a:t>
            </a:r>
            <a:r>
              <a:rPr lang="en-US" sz="4000" dirty="0" err="1"/>
              <a:t>Vosotros</a:t>
            </a:r>
            <a:r>
              <a:rPr lang="en-US" sz="4000" dirty="0"/>
              <a:t> ___________ (</a:t>
            </a:r>
            <a:r>
              <a:rPr lang="en-US" sz="4000" dirty="0" err="1"/>
              <a:t>venir</a:t>
            </a:r>
            <a:r>
              <a:rPr lang="en-US" sz="4000" dirty="0"/>
              <a:t>).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62299" y="1636713"/>
            <a:ext cx="20551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tiene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000499" y="2361626"/>
            <a:ext cx="29919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vienen</a:t>
            </a:r>
            <a:r>
              <a:rPr lang="en-US" sz="3200" b="1" dirty="0">
                <a:solidFill>
                  <a:srgbClr val="CC3300"/>
                </a:solidFill>
              </a:rPr>
              <a:t>/</a:t>
            </a:r>
            <a:r>
              <a:rPr lang="en-US" sz="3200" b="1" dirty="0" err="1">
                <a:solidFill>
                  <a:srgbClr val="CC3300"/>
                </a:solidFill>
              </a:rPr>
              <a:t>venís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976282" y="3203586"/>
            <a:ext cx="1768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tienes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419166" y="3863182"/>
            <a:ext cx="19632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tenemos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915400" y="1865313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030071" y="4630322"/>
            <a:ext cx="2380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vengo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220136" y="5364738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venís</a:t>
            </a:r>
            <a:endParaRPr lang="en-US" sz="32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9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1" grpId="0"/>
      <p:bldP spid="133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8635" y="568552"/>
            <a:ext cx="10074729" cy="586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11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 with </a:t>
            </a:r>
            <a:r>
              <a:rPr lang="en-US" dirty="0" err="1"/>
              <a:t>Tener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9714" y="1877785"/>
            <a:ext cx="10602686" cy="414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9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Endings for regular -</a:t>
            </a:r>
            <a:r>
              <a:rPr lang="en-US" dirty="0" err="1">
                <a:solidFill>
                  <a:schemeClr val="accent2"/>
                </a:solidFill>
              </a:rPr>
              <a:t>er</a:t>
            </a:r>
            <a:r>
              <a:rPr lang="en-US" dirty="0">
                <a:solidFill>
                  <a:schemeClr val="accent2"/>
                </a:solidFill>
              </a:rPr>
              <a:t> verbs</a:t>
            </a:r>
          </a:p>
        </p:txBody>
      </p:sp>
      <p:graphicFrame>
        <p:nvGraphicFramePr>
          <p:cNvPr id="3094" name="Group 22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927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emos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éis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-e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0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rgbClr val="FF6600"/>
                </a:solidFill>
              </a:rPr>
              <a:t>Ex.The</a:t>
            </a:r>
            <a:r>
              <a:rPr lang="en-US" dirty="0">
                <a:solidFill>
                  <a:srgbClr val="FF6600"/>
                </a:solidFill>
              </a:rPr>
              <a:t> verb ‘</a:t>
            </a:r>
            <a:r>
              <a:rPr lang="en-US" dirty="0" err="1">
                <a:solidFill>
                  <a:srgbClr val="FF6600"/>
                </a:solidFill>
              </a:rPr>
              <a:t>comer’:to</a:t>
            </a:r>
            <a:r>
              <a:rPr lang="en-US" dirty="0">
                <a:solidFill>
                  <a:srgbClr val="FF6600"/>
                </a:solidFill>
              </a:rPr>
              <a:t> eat</a:t>
            </a:r>
          </a:p>
        </p:txBody>
      </p:sp>
      <p:graphicFrame>
        <p:nvGraphicFramePr>
          <p:cNvPr id="7188" name="Group 20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56012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com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com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emos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com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éis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com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314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1" y="381000"/>
            <a:ext cx="809625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212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800080"/>
                </a:solidFill>
              </a:rPr>
              <a:t>Practice: Conjugate the verb ‘</a:t>
            </a:r>
            <a:r>
              <a:rPr lang="en-US" sz="4000" dirty="0" err="1">
                <a:solidFill>
                  <a:srgbClr val="800080"/>
                </a:solidFill>
              </a:rPr>
              <a:t>beber</a:t>
            </a:r>
            <a:r>
              <a:rPr lang="en-US" sz="4000" dirty="0">
                <a:solidFill>
                  <a:srgbClr val="800080"/>
                </a:solidFill>
              </a:rPr>
              <a:t>’: to drink</a:t>
            </a:r>
          </a:p>
        </p:txBody>
      </p:sp>
      <p:graphicFrame>
        <p:nvGraphicFramePr>
          <p:cNvPr id="9243" name="Group 27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927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Tú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Uds.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Ellas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352801" y="2057401"/>
            <a:ext cx="2073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800080"/>
                </a:solidFill>
              </a:rPr>
              <a:t>bebo</a:t>
            </a:r>
            <a:endParaRPr lang="en-US" sz="2800" b="1" dirty="0">
              <a:solidFill>
                <a:srgbClr val="80008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276601" y="3505201"/>
            <a:ext cx="2073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800080"/>
                </a:solidFill>
              </a:rPr>
              <a:t>bebes</a:t>
            </a:r>
            <a:endParaRPr lang="en-US" sz="2800" b="1" dirty="0">
              <a:solidFill>
                <a:srgbClr val="800080"/>
              </a:solidFill>
            </a:endParaRPr>
          </a:p>
        </p:txBody>
      </p:sp>
      <p:sp>
        <p:nvSpPr>
          <p:cNvPr id="8211" name="Text Box 24"/>
          <p:cNvSpPr txBox="1">
            <a:spLocks noChangeArrowheads="1"/>
          </p:cNvSpPr>
          <p:nvPr/>
        </p:nvSpPr>
        <p:spPr bwMode="auto">
          <a:xfrm>
            <a:off x="8077201" y="725488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276600" y="5105400"/>
            <a:ext cx="18605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800080"/>
                </a:solidFill>
              </a:rPr>
              <a:t>bebe</a:t>
            </a:r>
            <a:endParaRPr lang="en-US" sz="2800" b="1" dirty="0">
              <a:solidFill>
                <a:srgbClr val="80008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8047037" y="1981201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800080"/>
                </a:solidFill>
              </a:rPr>
              <a:t>bebemos</a:t>
            </a:r>
            <a:endParaRPr lang="en-US" sz="2800" b="1" dirty="0">
              <a:solidFill>
                <a:srgbClr val="800080"/>
              </a:solidFill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8153400" y="5105401"/>
            <a:ext cx="193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800080"/>
                </a:solidFill>
              </a:rPr>
              <a:t>beben</a:t>
            </a:r>
            <a:endParaRPr lang="en-US" sz="2800" b="1" dirty="0">
              <a:solidFill>
                <a:srgbClr val="800080"/>
              </a:solidFill>
            </a:endParaRPr>
          </a:p>
        </p:txBody>
      </p:sp>
      <p:pic>
        <p:nvPicPr>
          <p:cNvPr id="12294" name="Picture 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683" y="1143001"/>
            <a:ext cx="762000" cy="838200"/>
          </a:xfrm>
          <a:prstGeom prst="rect">
            <a:avLst/>
          </a:prstGeom>
          <a:noFill/>
        </p:spPr>
      </p:pic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8125691" y="3477492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800080"/>
                </a:solidFill>
              </a:rPr>
              <a:t>bebéis</a:t>
            </a:r>
            <a:endParaRPr lang="en-US" sz="28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8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/>
      <p:bldP spid="9239" grpId="0"/>
      <p:bldP spid="9241" grpId="0"/>
      <p:bldP spid="9244" grpId="0"/>
      <p:bldP spid="924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Endings for regular -</a:t>
            </a:r>
            <a:r>
              <a:rPr lang="en-US" dirty="0" err="1">
                <a:solidFill>
                  <a:schemeClr val="accent2"/>
                </a:solidFill>
              </a:rPr>
              <a:t>ir</a:t>
            </a:r>
            <a:r>
              <a:rPr lang="en-US" dirty="0">
                <a:solidFill>
                  <a:schemeClr val="accent2"/>
                </a:solidFill>
              </a:rPr>
              <a:t> verbs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1981200" y="1600201"/>
          <a:ext cx="8229600" cy="45927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imos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ís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-e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99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74638"/>
            <a:ext cx="11465859" cy="1143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hlink"/>
                </a:solidFill>
              </a:rPr>
              <a:t>Practice: Conjugate the verb ‘</a:t>
            </a:r>
            <a:r>
              <a:rPr lang="en-US" sz="4000" dirty="0" err="1">
                <a:solidFill>
                  <a:schemeClr val="hlink"/>
                </a:solidFill>
              </a:rPr>
              <a:t>compartir</a:t>
            </a:r>
            <a:r>
              <a:rPr lang="en-US" sz="4000" dirty="0">
                <a:solidFill>
                  <a:schemeClr val="hlink"/>
                </a:solidFill>
              </a:rPr>
              <a:t>’: to share</a:t>
            </a:r>
          </a:p>
        </p:txBody>
      </p:sp>
      <p:graphicFrame>
        <p:nvGraphicFramePr>
          <p:cNvPr id="11284" name="Group 20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927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429001" y="1905000"/>
            <a:ext cx="18446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9999"/>
                </a:solidFill>
              </a:rPr>
              <a:t>comparto</a:t>
            </a:r>
            <a:endParaRPr lang="en-US" sz="2800" b="1" dirty="0">
              <a:solidFill>
                <a:srgbClr val="0099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>
            <a:off x="8153400" y="990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276600" y="36576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9999"/>
                </a:solidFill>
              </a:rPr>
              <a:t>compartes</a:t>
            </a:r>
            <a:endParaRPr lang="en-US" sz="2800" b="1" dirty="0">
              <a:solidFill>
                <a:srgbClr val="009999"/>
              </a:solidFill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276600" y="5105400"/>
            <a:ext cx="1860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9999"/>
                </a:solidFill>
              </a:rPr>
              <a:t>comparte</a:t>
            </a:r>
            <a:endParaRPr lang="en-US" sz="2800" b="1" dirty="0">
              <a:solidFill>
                <a:srgbClr val="009999"/>
              </a:solidFill>
            </a:endParaRPr>
          </a:p>
        </p:txBody>
      </p:sp>
      <p:sp>
        <p:nvSpPr>
          <p:cNvPr id="9237" name="Text Box 25"/>
          <p:cNvSpPr txBox="1">
            <a:spLocks noChangeArrowheads="1"/>
          </p:cNvSpPr>
          <p:nvPr/>
        </p:nvSpPr>
        <p:spPr bwMode="auto">
          <a:xfrm>
            <a:off x="7467600" y="914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723909" y="2085509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9999"/>
                </a:solidFill>
              </a:rPr>
              <a:t>compartimos</a:t>
            </a:r>
            <a:endParaRPr lang="en-US" sz="2800" b="1" dirty="0">
              <a:solidFill>
                <a:srgbClr val="009999"/>
              </a:solidFill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848600" y="51054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9999"/>
                </a:solidFill>
              </a:rPr>
              <a:t>comparten</a:t>
            </a:r>
            <a:endParaRPr lang="en-US" sz="2800" b="1" dirty="0">
              <a:solidFill>
                <a:srgbClr val="009999"/>
              </a:solidFill>
            </a:endParaRPr>
          </a:p>
        </p:txBody>
      </p:sp>
      <p:pic>
        <p:nvPicPr>
          <p:cNvPr id="10242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695" y="1371600"/>
            <a:ext cx="990600" cy="914400"/>
          </a:xfrm>
          <a:prstGeom prst="rect">
            <a:avLst/>
          </a:prstGeom>
          <a:noFill/>
        </p:spPr>
      </p:pic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7824355" y="350520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9999"/>
                </a:solidFill>
              </a:rPr>
              <a:t>compartís</a:t>
            </a:r>
            <a:endParaRPr lang="en-US" sz="2800" b="1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0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  <p:bldP spid="11287" grpId="0"/>
      <p:bldP spid="11288" grpId="0"/>
      <p:bldP spid="11290" grpId="0"/>
      <p:bldP spid="1129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solidFill>
                  <a:srgbClr val="CC3300"/>
                </a:solidFill>
              </a:rPr>
              <a:t>Fill in the blanks with the correct conjugation of the verbs in parenthesis.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1. Sara _____________ (</a:t>
            </a:r>
            <a:r>
              <a:rPr lang="en-US" sz="4000" dirty="0" err="1"/>
              <a:t>escribir</a:t>
            </a:r>
            <a:r>
              <a:rPr lang="en-US" sz="4000" dirty="0"/>
              <a:t>).</a:t>
            </a:r>
          </a:p>
          <a:p>
            <a:pPr eaLnBrk="1" hangingPunct="1"/>
            <a:r>
              <a:rPr lang="en-US" sz="4000" dirty="0"/>
              <a:t>2. Ana y </a:t>
            </a:r>
            <a:r>
              <a:rPr lang="en-US" sz="4000" dirty="0" err="1"/>
              <a:t>yo</a:t>
            </a:r>
            <a:r>
              <a:rPr lang="en-US" sz="4000" dirty="0"/>
              <a:t> ____________(</a:t>
            </a:r>
            <a:r>
              <a:rPr lang="en-US" sz="4000" dirty="0" err="1"/>
              <a:t>correr</a:t>
            </a:r>
            <a:r>
              <a:rPr lang="en-US" sz="4000" dirty="0"/>
              <a:t>).</a:t>
            </a:r>
          </a:p>
          <a:p>
            <a:pPr eaLnBrk="1" hangingPunct="1"/>
            <a:r>
              <a:rPr lang="en-US" sz="4000" dirty="0"/>
              <a:t>3. Las </a:t>
            </a:r>
            <a:r>
              <a:rPr lang="en-US" sz="4000" dirty="0" err="1"/>
              <a:t>chicas</a:t>
            </a:r>
            <a:r>
              <a:rPr lang="en-US" sz="4000" dirty="0"/>
              <a:t> ___________(leer).</a:t>
            </a:r>
          </a:p>
          <a:p>
            <a:pPr eaLnBrk="1" hangingPunct="1"/>
            <a:r>
              <a:rPr lang="en-US" sz="4000" dirty="0"/>
              <a:t>4. Pablo ____________ (</a:t>
            </a:r>
            <a:r>
              <a:rPr lang="en-US" sz="4000" dirty="0" err="1"/>
              <a:t>recibir</a:t>
            </a:r>
            <a:r>
              <a:rPr lang="en-US" sz="4000" dirty="0"/>
              <a:t>).</a:t>
            </a:r>
          </a:p>
          <a:p>
            <a:pPr eaLnBrk="1" hangingPunct="1"/>
            <a:r>
              <a:rPr lang="en-US" sz="4000" dirty="0"/>
              <a:t>5. </a:t>
            </a:r>
            <a:r>
              <a:rPr lang="en-US" sz="4000" dirty="0" err="1"/>
              <a:t>Yo</a:t>
            </a:r>
            <a:r>
              <a:rPr lang="en-US" sz="4000" dirty="0"/>
              <a:t> _____________ (</a:t>
            </a:r>
            <a:r>
              <a:rPr lang="en-US" sz="4000" dirty="0" err="1"/>
              <a:t>compartir</a:t>
            </a:r>
            <a:r>
              <a:rPr lang="en-US" sz="4000" dirty="0"/>
              <a:t>).</a:t>
            </a:r>
          </a:p>
          <a:p>
            <a:pPr eaLnBrk="1" hangingPunct="1"/>
            <a:r>
              <a:rPr lang="en-US" sz="4000" dirty="0"/>
              <a:t>6. </a:t>
            </a:r>
            <a:r>
              <a:rPr lang="en-US" sz="4000" dirty="0" err="1"/>
              <a:t>Tú</a:t>
            </a:r>
            <a:r>
              <a:rPr lang="en-US" sz="4000" dirty="0"/>
              <a:t> ___________ (comer).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62299" y="1636713"/>
            <a:ext cx="20551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escribe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000500" y="2361626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corremos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831978" y="3199596"/>
            <a:ext cx="1768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leen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70326" y="3937000"/>
            <a:ext cx="1539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recibe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915400" y="1865313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030071" y="4630322"/>
            <a:ext cx="2380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comparto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30071" y="5414101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C3300"/>
                </a:solidFill>
              </a:rPr>
              <a:t>comes</a:t>
            </a:r>
          </a:p>
        </p:txBody>
      </p:sp>
    </p:spTree>
    <p:extLst>
      <p:ext uri="{BB962C8B-B14F-4D97-AF65-F5344CB8AC3E}">
        <p14:creationId xmlns:p14="http://schemas.microsoft.com/office/powerpoint/2010/main" val="27469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1" grpId="0"/>
      <p:bldP spid="133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800080"/>
                </a:solidFill>
              </a:rPr>
              <a:t>Translate the following sentences:</a:t>
            </a:r>
            <a:br>
              <a:rPr lang="en-US" sz="4000" dirty="0">
                <a:solidFill>
                  <a:srgbClr val="800080"/>
                </a:solidFill>
              </a:rPr>
            </a:br>
            <a:endParaRPr lang="en-US" sz="4000" dirty="0">
              <a:solidFill>
                <a:srgbClr val="80008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1. Laura eats with her family.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Laura com</a:t>
            </a:r>
            <a:r>
              <a:rPr lang="en-US" b="1" dirty="0"/>
              <a:t>e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familia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2. </a:t>
            </a:r>
            <a:r>
              <a:rPr lang="en-US" dirty="0" err="1"/>
              <a:t>María</a:t>
            </a:r>
            <a:r>
              <a:rPr lang="en-US" dirty="0"/>
              <a:t> and I drink water.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/>
              <a:t>María</a:t>
            </a:r>
            <a:r>
              <a:rPr lang="en-US" dirty="0"/>
              <a:t> y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beb</a:t>
            </a:r>
            <a:r>
              <a:rPr lang="en-US" b="1" dirty="0" err="1"/>
              <a:t>emos</a:t>
            </a:r>
            <a:r>
              <a:rPr lang="en-US" b="1" dirty="0"/>
              <a:t> </a:t>
            </a:r>
            <a:r>
              <a:rPr lang="en-US" dirty="0" err="1"/>
              <a:t>agua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3. Sra. Thomas opens the door.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Sra. Thomas </a:t>
            </a:r>
            <a:r>
              <a:rPr lang="en-US" dirty="0" err="1"/>
              <a:t>abr</a:t>
            </a:r>
            <a:r>
              <a:rPr lang="en-US" b="1" dirty="0" err="1"/>
              <a:t>e</a:t>
            </a:r>
            <a:r>
              <a:rPr lang="en-US" dirty="0"/>
              <a:t> la </a:t>
            </a:r>
            <a:r>
              <a:rPr lang="en-US" dirty="0" err="1"/>
              <a:t>puerta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4. You learn in class.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/>
              <a:t>aprend</a:t>
            </a:r>
            <a:r>
              <a:rPr lang="en-US" b="1" dirty="0" err="1"/>
              <a:t>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4540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800080"/>
                </a:solidFill>
              </a:rPr>
              <a:t>Translate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5. They describe their family.</a:t>
            </a:r>
          </a:p>
          <a:p>
            <a:pPr eaLnBrk="1" hangingPunct="1">
              <a:buFontTx/>
              <a:buNone/>
            </a:pP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 </a:t>
            </a:r>
            <a:r>
              <a:rPr lang="en-US" dirty="0" err="1"/>
              <a:t>describ</a:t>
            </a:r>
            <a:r>
              <a:rPr lang="en-US" b="1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familia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6. All of you live in Georgia. </a:t>
            </a:r>
          </a:p>
          <a:p>
            <a:pPr eaLnBrk="1" hangingPunct="1">
              <a:buFontTx/>
              <a:buNone/>
            </a:pP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dirty="0" err="1"/>
              <a:t>viv</a:t>
            </a:r>
            <a:r>
              <a:rPr lang="en-US" b="1" dirty="0" err="1"/>
              <a:t>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Georgia.</a:t>
            </a:r>
          </a:p>
          <a:p>
            <a:pPr eaLnBrk="1" hangingPunct="1">
              <a:buFontTx/>
              <a:buNone/>
            </a:pPr>
            <a:r>
              <a:rPr lang="en-US" dirty="0" err="1"/>
              <a:t>Vosotros</a:t>
            </a:r>
            <a:r>
              <a:rPr lang="en-US" dirty="0"/>
              <a:t> </a:t>
            </a:r>
            <a:r>
              <a:rPr lang="en-US" dirty="0" err="1"/>
              <a:t>vivís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Georgia.</a:t>
            </a:r>
          </a:p>
          <a:p>
            <a:pPr eaLnBrk="1" hangingPunct="1"/>
            <a:r>
              <a:rPr lang="en-US" dirty="0"/>
              <a:t>7. I write my words. </a:t>
            </a:r>
          </a:p>
          <a:p>
            <a:pPr eaLnBrk="1" hangingPunct="1">
              <a:buFontTx/>
              <a:buNone/>
            </a:pP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escrib</a:t>
            </a:r>
            <a:r>
              <a:rPr lang="en-US" b="1" dirty="0" err="1"/>
              <a:t>o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 palabras. 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89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ppt/theme/themeOverride2.xml><?xml version="1.0" encoding="utf-8"?>
<a:themeOverride xmlns:a="http://schemas.openxmlformats.org/drawingml/2006/main">
  <a:clrScheme name="Default Design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7BFDA6-307F-4913-92AC-435C9B7E0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1B6DAB-1C3B-496C-91A7-528EC50A3D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A26ABC-6A7B-4469-A22A-E1B10453D2EF}">
  <ds:schemaRefs>
    <ds:schemaRef ds:uri="http://schemas.microsoft.com/office/2006/documentManagement/types"/>
    <ds:schemaRef ds:uri="http://purl.org/dc/dcmitype/"/>
    <ds:schemaRef ds:uri="http://purl.org/dc/elements/1.1/"/>
    <ds:schemaRef ds:uri="1f288448-f477-4024-bfa7-c5da6d31a550"/>
    <ds:schemaRef ds:uri="d1bea57f-f24a-4814-8dfc-e372b91f2504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477</Words>
  <Application>Microsoft Office PowerPoint</Application>
  <PresentationFormat>Widescreen</PresentationFormat>
  <Paragraphs>171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Arial</vt:lpstr>
      <vt:lpstr>Arial Black</vt:lpstr>
      <vt:lpstr>Calibri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6_Default Design</vt:lpstr>
      <vt:lpstr>Ripple</vt:lpstr>
      <vt:lpstr>5_Default Design</vt:lpstr>
      <vt:lpstr>7_Default Design</vt:lpstr>
      <vt:lpstr>8_Default Design</vt:lpstr>
      <vt:lpstr>PowerPoint Presentation</vt:lpstr>
      <vt:lpstr>Endings for regular -er verbs</vt:lpstr>
      <vt:lpstr>Ex.The verb ‘comer’:to eat</vt:lpstr>
      <vt:lpstr>Practice: Conjugate the verb ‘beber’: to drink</vt:lpstr>
      <vt:lpstr>Endings for regular -ir verbs</vt:lpstr>
      <vt:lpstr>Practice: Conjugate the verb ‘compartir’: to share</vt:lpstr>
      <vt:lpstr>Fill in the blanks with the correct conjugation of the verbs in parenthesis.</vt:lpstr>
      <vt:lpstr>Translate the following sentences: </vt:lpstr>
      <vt:lpstr>Translate</vt:lpstr>
      <vt:lpstr>Irregulares</vt:lpstr>
      <vt:lpstr>The verb ‘tener’:to have (go verb / e→ie stem-changing verb)</vt:lpstr>
      <vt:lpstr>The verb ‘venir’:to come (go verb / e→ie stem-changing verb)</vt:lpstr>
      <vt:lpstr>Fill in the blanks with the correct conjugation of the verbs in parenthesis.</vt:lpstr>
      <vt:lpstr>PowerPoint Presentation</vt:lpstr>
      <vt:lpstr>Expressions with Tener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Yadira Thomas</dc:creator>
  <cp:lastModifiedBy>Yadira Thomas</cp:lastModifiedBy>
  <cp:revision>22</cp:revision>
  <dcterms:created xsi:type="dcterms:W3CDTF">2017-03-15T17:46:02Z</dcterms:created>
  <dcterms:modified xsi:type="dcterms:W3CDTF">2020-11-30T17:45:33Z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